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83" autoAdjust="0"/>
  </p:normalViewPr>
  <p:slideViewPr>
    <p:cSldViewPr snapToGrid="0" snapToObjects="1">
      <p:cViewPr>
        <p:scale>
          <a:sx n="159" d="100"/>
          <a:sy n="159" d="100"/>
        </p:scale>
        <p:origin x="-204" y="13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2FAE-39AE-0947-8246-F832B1410FB9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1D9BC-E139-CB4B-91A6-0C002CD3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 </a:t>
            </a:r>
            <a:r>
              <a:rPr lang="en-US" dirty="0" smtClean="0"/>
              <a:t>licensed under Creative</a:t>
            </a:r>
            <a:r>
              <a:rPr lang="en-US" baseline="0" dirty="0" smtClean="0"/>
              <a:t> Commons. http://</a:t>
            </a:r>
            <a:r>
              <a:rPr lang="en-US" baseline="0" dirty="0" err="1" smtClean="0"/>
              <a:t>www.flickr.com</a:t>
            </a:r>
            <a:r>
              <a:rPr lang="en-US" baseline="0" dirty="0" smtClean="0"/>
              <a:t>/photos/</a:t>
            </a:r>
            <a:r>
              <a:rPr lang="en-US" baseline="0" dirty="0" err="1" smtClean="0"/>
              <a:t>riebart</a:t>
            </a:r>
            <a:r>
              <a:rPr lang="en-US" baseline="0" dirty="0" smtClean="0"/>
              <a:t>/4882486655/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2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licensed under Creative Commons -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www.flickr.com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/photos/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uggboy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/6910836875/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are Creative</a:t>
            </a:r>
            <a:r>
              <a:rPr lang="en-US" baseline="0" dirty="0" smtClean="0"/>
              <a:t> Commons</a:t>
            </a:r>
          </a:p>
          <a:p>
            <a:r>
              <a:rPr lang="en-US" dirty="0" smtClean="0"/>
              <a:t>Canned Food picture: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krossbow</a:t>
            </a:r>
            <a:r>
              <a:rPr lang="en-US" dirty="0" smtClean="0"/>
              <a:t>/4477728568/</a:t>
            </a:r>
          </a:p>
          <a:p>
            <a:r>
              <a:rPr lang="en-US" dirty="0" smtClean="0"/>
              <a:t>Warehouse picture: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toolstop</a:t>
            </a:r>
            <a:r>
              <a:rPr lang="en-US" dirty="0" smtClean="0"/>
              <a:t>/4324416999/</a:t>
            </a:r>
          </a:p>
          <a:p>
            <a:r>
              <a:rPr lang="en-US" dirty="0" smtClean="0"/>
              <a:t>Food pantry (church):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baltimoreheritage</a:t>
            </a:r>
            <a:r>
              <a:rPr lang="en-US" dirty="0" smtClean="0"/>
              <a:t>/5071974494/</a:t>
            </a:r>
          </a:p>
          <a:p>
            <a:r>
              <a:rPr lang="en-US" dirty="0" smtClean="0"/>
              <a:t>Garden</a:t>
            </a:r>
            <a:r>
              <a:rPr lang="en-US" baseline="0" dirty="0" smtClean="0"/>
              <a:t> basket: http://</a:t>
            </a:r>
            <a:r>
              <a:rPr lang="en-US" baseline="0" dirty="0" err="1" smtClean="0"/>
              <a:t>www.flickr.com</a:t>
            </a:r>
            <a:r>
              <a:rPr lang="en-US" baseline="0" dirty="0" smtClean="0"/>
              <a:t>/photos/</a:t>
            </a:r>
            <a:r>
              <a:rPr lang="en-US" baseline="0" dirty="0" err="1" smtClean="0"/>
              <a:t>pmarkham</a:t>
            </a:r>
            <a:r>
              <a:rPr lang="en-US" baseline="0" dirty="0" smtClean="0"/>
              <a:t>/1461014940/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Resource Defense Council Report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are Creative</a:t>
            </a:r>
            <a:r>
              <a:rPr lang="en-US" baseline="0" dirty="0" smtClean="0"/>
              <a:t> Commons</a:t>
            </a:r>
          </a:p>
          <a:p>
            <a:r>
              <a:rPr lang="en-US" dirty="0" smtClean="0"/>
              <a:t>Canned Food picture: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krossbow</a:t>
            </a:r>
            <a:r>
              <a:rPr lang="en-US" dirty="0" smtClean="0"/>
              <a:t>/4477728568/</a:t>
            </a:r>
          </a:p>
          <a:p>
            <a:r>
              <a:rPr lang="en-US" dirty="0" smtClean="0"/>
              <a:t>Warehouse picture: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toolstop</a:t>
            </a:r>
            <a:r>
              <a:rPr lang="en-US" dirty="0" smtClean="0"/>
              <a:t>/4324416999/</a:t>
            </a:r>
          </a:p>
          <a:p>
            <a:r>
              <a:rPr lang="en-US" dirty="0" smtClean="0"/>
              <a:t>Food pantry (church):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baltimoreheritage</a:t>
            </a:r>
            <a:r>
              <a:rPr lang="en-US" dirty="0" smtClean="0"/>
              <a:t>/5071974494/</a:t>
            </a:r>
          </a:p>
          <a:p>
            <a:r>
              <a:rPr lang="en-US" dirty="0" smtClean="0"/>
              <a:t>Garden</a:t>
            </a:r>
            <a:r>
              <a:rPr lang="en-US" baseline="0" dirty="0" smtClean="0"/>
              <a:t> basket: http://</a:t>
            </a:r>
            <a:r>
              <a:rPr lang="en-US" baseline="0" dirty="0" err="1" smtClean="0"/>
              <a:t>www.flickr.com</a:t>
            </a:r>
            <a:r>
              <a:rPr lang="en-US" baseline="0" dirty="0" smtClean="0"/>
              <a:t>/photos/</a:t>
            </a:r>
            <a:r>
              <a:rPr lang="en-US" baseline="0" dirty="0" err="1" smtClean="0"/>
              <a:t>pmarkham</a:t>
            </a:r>
            <a:r>
              <a:rPr lang="en-US" baseline="0" dirty="0" smtClean="0"/>
              <a:t>/1461014940/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pictures are Creative</a:t>
            </a:r>
            <a:r>
              <a:rPr lang="en-US" baseline="0" dirty="0" smtClean="0"/>
              <a:t> Commons</a:t>
            </a:r>
          </a:p>
          <a:p>
            <a:r>
              <a:rPr lang="en-US" dirty="0" smtClean="0"/>
              <a:t>Canned Food picture: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krossbow</a:t>
            </a:r>
            <a:r>
              <a:rPr lang="en-US" dirty="0" smtClean="0"/>
              <a:t>/4477728568/</a:t>
            </a:r>
          </a:p>
          <a:p>
            <a:r>
              <a:rPr lang="en-US" dirty="0" smtClean="0"/>
              <a:t>Warehouse picture: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toolstop</a:t>
            </a:r>
            <a:r>
              <a:rPr lang="en-US" dirty="0" smtClean="0"/>
              <a:t>/4324416999/</a:t>
            </a:r>
          </a:p>
          <a:p>
            <a:r>
              <a:rPr lang="en-US" dirty="0" smtClean="0"/>
              <a:t>Food pantry (church): http://</a:t>
            </a:r>
            <a:r>
              <a:rPr lang="en-US" dirty="0" err="1" smtClean="0"/>
              <a:t>www.flickr.com</a:t>
            </a:r>
            <a:r>
              <a:rPr lang="en-US" dirty="0" smtClean="0"/>
              <a:t>/photos/</a:t>
            </a:r>
            <a:r>
              <a:rPr lang="en-US" dirty="0" err="1" smtClean="0"/>
              <a:t>baltimoreheritage</a:t>
            </a:r>
            <a:r>
              <a:rPr lang="en-US" dirty="0" smtClean="0"/>
              <a:t>/5071974494/</a:t>
            </a:r>
          </a:p>
          <a:p>
            <a:r>
              <a:rPr lang="en-US" dirty="0" smtClean="0"/>
              <a:t>Garden</a:t>
            </a:r>
            <a:r>
              <a:rPr lang="en-US" baseline="0" dirty="0" smtClean="0"/>
              <a:t> basket: http://</a:t>
            </a:r>
            <a:r>
              <a:rPr lang="en-US" baseline="0" dirty="0" err="1" smtClean="0"/>
              <a:t>www.flickr.com</a:t>
            </a:r>
            <a:r>
              <a:rPr lang="en-US" baseline="0" dirty="0" smtClean="0"/>
              <a:t>/photos/</a:t>
            </a:r>
            <a:r>
              <a:rPr lang="en-US" baseline="0" dirty="0" err="1" smtClean="0"/>
              <a:t>pmarkham</a:t>
            </a:r>
            <a:r>
              <a:rPr lang="en-US" baseline="0" dirty="0" smtClean="0"/>
              <a:t>/1461014940/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licensed Creative</a:t>
            </a:r>
            <a:r>
              <a:rPr lang="en-US" baseline="0" dirty="0" smtClean="0"/>
              <a:t> Commons: http://</a:t>
            </a:r>
            <a:r>
              <a:rPr lang="en-US" baseline="0" dirty="0" err="1" smtClean="0"/>
              <a:t>www.flickr.com</a:t>
            </a:r>
            <a:r>
              <a:rPr lang="en-US" baseline="0" dirty="0" smtClean="0"/>
              <a:t>/photos/</a:t>
            </a:r>
            <a:r>
              <a:rPr lang="en-US" baseline="0" dirty="0" err="1" smtClean="0"/>
              <a:t>aaronmcintyre</a:t>
            </a:r>
            <a:r>
              <a:rPr lang="en-US" baseline="0" dirty="0" smtClean="0"/>
              <a:t>/8496724234/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1D9BC-E139-CB4B-91A6-0C002CD3D0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8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9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2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1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B025-4B0A-B34E-87A6-90C1E117B94D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5C87-8733-354F-8F99-1C76EC3A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5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63449"/>
            <a:ext cx="9144000" cy="1770768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6567" y="2065896"/>
            <a:ext cx="4478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Why AmpleHarvest.org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Gary Oppenheimer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 March 25, 2013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Founder,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AmpleHarvest.org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 gary@ampleharvest.org</a:t>
            </a:r>
          </a:p>
          <a:p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“No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food left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/>
                <a:ea typeface="Wingdings"/>
                <a:cs typeface="Arial"/>
                <a:sym typeface="Wingdings"/>
              </a:rPr>
              <a:t>behind”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778" y="4928056"/>
            <a:ext cx="2403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2F2F2"/>
                </a:solidFill>
                <a:latin typeface="Arial"/>
                <a:cs typeface="Arial"/>
              </a:rPr>
              <a:t>http://</a:t>
            </a:r>
            <a:r>
              <a:rPr lang="en-US" sz="800" dirty="0" err="1" smtClean="0">
                <a:solidFill>
                  <a:srgbClr val="F2F2F2"/>
                </a:solidFill>
                <a:latin typeface="Arial"/>
                <a:cs typeface="Arial"/>
              </a:rPr>
              <a:t>www.flickr.com</a:t>
            </a:r>
            <a:r>
              <a:rPr lang="en-US" sz="800" dirty="0" smtClean="0">
                <a:solidFill>
                  <a:srgbClr val="F2F2F2"/>
                </a:solidFill>
                <a:latin typeface="Arial"/>
                <a:cs typeface="Arial"/>
              </a:rPr>
              <a:t>/photos/</a:t>
            </a:r>
            <a:r>
              <a:rPr lang="en-US" sz="800" dirty="0" err="1" smtClean="0">
                <a:solidFill>
                  <a:srgbClr val="F2F2F2"/>
                </a:solidFill>
                <a:latin typeface="Arial"/>
                <a:cs typeface="Arial"/>
              </a:rPr>
              <a:t>riebart</a:t>
            </a:r>
            <a:r>
              <a:rPr lang="en-US" sz="800" dirty="0" smtClean="0">
                <a:solidFill>
                  <a:srgbClr val="F2F2F2"/>
                </a:solidFill>
                <a:latin typeface="Arial"/>
                <a:cs typeface="Arial"/>
              </a:rPr>
              <a:t>/4882486655/</a:t>
            </a:r>
            <a:endParaRPr lang="en-US" sz="8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979" y="2243112"/>
            <a:ext cx="3754233" cy="8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038" y="2609586"/>
            <a:ext cx="41012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Gary Oppenheimer</a:t>
            </a:r>
          </a:p>
          <a:p>
            <a:r>
              <a:rPr lang="en-US" sz="1400" dirty="0" smtClean="0">
                <a:latin typeface="Arial"/>
                <a:cs typeface="Arial"/>
              </a:rPr>
              <a:t>Founder and Executive Director</a:t>
            </a:r>
          </a:p>
          <a:p>
            <a:r>
              <a:rPr lang="en-US" sz="1400" dirty="0" smtClean="0">
                <a:latin typeface="Arial"/>
                <a:cs typeface="Arial"/>
              </a:rPr>
              <a:t>gary@ampleharvest.org </a:t>
            </a:r>
            <a:r>
              <a:rPr lang="en-US" sz="1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dirty="0">
                <a:latin typeface="Arial"/>
                <a:cs typeface="Arial"/>
                <a:sym typeface="Wingdings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www.ampleharvest.org</a:t>
            </a:r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+1-267-536-9880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045" y="1631630"/>
            <a:ext cx="3754233" cy="8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2258" b="1274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71570"/>
            <a:ext cx="9144000" cy="177076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We are an exceedingly well fed, </a:t>
            </a:r>
            <a:b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yet malnourished nation.</a:t>
            </a:r>
            <a:endParaRPr lang="en-US" sz="3600" dirty="0">
              <a:solidFill>
                <a:schemeClr val="bg2">
                  <a:lumMod val="9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91101"/>
            <a:ext cx="9144000" cy="152399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36067" y="2656152"/>
            <a:ext cx="5473655" cy="16187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203 food banks provide processed food to 33,500 food pantries nationwide.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Canned produce with sugar or salt is what most pantry clients receive.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Existing food pantries lack the infrastructure to accept and store fresh food.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1 in 3 children today (soon, 1 in 2) will become diabetic*.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Malnourished children do poorly in school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Malnourished parents do poorly in the workplace.</a:t>
            </a:r>
          </a:p>
          <a:p>
            <a:pPr marL="285750" indent="-285750">
              <a:buFont typeface="Arial"/>
              <a:buChar char="•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Increasing numbers are unfit for military service*.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5776" y="4945942"/>
            <a:ext cx="23775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* Health and Human Services (HHS) and Whitehouse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2229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12606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0592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9767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Donated Food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8560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Food Conduit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54331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Food Pantry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2" y="1077309"/>
            <a:ext cx="1406158" cy="93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21" y="1077309"/>
            <a:ext cx="1406158" cy="937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50" y="1077309"/>
            <a:ext cx="1406158" cy="9403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2" y="2089673"/>
            <a:ext cx="1406158" cy="94036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427650" y="1389696"/>
            <a:ext cx="1446671" cy="2300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280479" y="1389696"/>
            <a:ext cx="1446671" cy="2300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427650" y="2416409"/>
            <a:ext cx="1446671" cy="2300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4113595" y="2117282"/>
            <a:ext cx="892721" cy="89272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147312" y="1546157"/>
            <a:ext cx="0" cy="193269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4952" y="3496661"/>
            <a:ext cx="248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Canned food is accepted by food banks because pantries can store them without refrigeration.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040975" y="2646491"/>
            <a:ext cx="0" cy="83236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12995" y="3496661"/>
            <a:ext cx="245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Fresh food is rejected by food banks due to lack of refrigeration. We ship calories, not nutrition.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1888" y="4343962"/>
            <a:ext cx="9165888" cy="79953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Today</a:t>
            </a:r>
            <a:endParaRPr lang="en-US" sz="3600" dirty="0">
              <a:solidFill>
                <a:schemeClr val="bg2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7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9414" b="62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71570"/>
            <a:ext cx="9144000" cy="1770768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40% of our food is never consumed.</a:t>
            </a:r>
            <a:endParaRPr lang="en-US" sz="3600" dirty="0">
              <a:solidFill>
                <a:schemeClr val="bg2">
                  <a:lumMod val="9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6067" y="2656152"/>
            <a:ext cx="5473655" cy="8595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An estimated 100B lbs. of food is lost yearly to waste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40M gardeners grow too much and dispose of their harvest</a:t>
            </a:r>
          </a:p>
        </p:txBody>
      </p:sp>
    </p:spTree>
    <p:extLst>
      <p:ext uri="{BB962C8B-B14F-4D97-AF65-F5344CB8AC3E}">
        <p14:creationId xmlns:p14="http://schemas.microsoft.com/office/powerpoint/2010/main" val="42484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2229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12606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0592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9767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Donated Food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8560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Food Conduit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54331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Food Pantry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2" y="1077309"/>
            <a:ext cx="1406158" cy="93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21" y="1077309"/>
            <a:ext cx="1406158" cy="937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2" y="2089673"/>
            <a:ext cx="1406158" cy="94036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427650" y="1389696"/>
            <a:ext cx="1446671" cy="2300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280479" y="1389696"/>
            <a:ext cx="1446671" cy="2300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21888" y="4343962"/>
            <a:ext cx="9165888" cy="79953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Proposal</a:t>
            </a:r>
            <a:endParaRPr lang="en-US" sz="3600" dirty="0">
              <a:solidFill>
                <a:schemeClr val="bg2">
                  <a:lumMod val="9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50" y="1077309"/>
            <a:ext cx="1406158" cy="9403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90533" y="3603780"/>
            <a:ext cx="263119" cy="261610"/>
            <a:chOff x="6727150" y="3612055"/>
            <a:chExt cx="263119" cy="261610"/>
          </a:xfrm>
        </p:grpSpPr>
        <p:sp>
          <p:nvSpPr>
            <p:cNvPr id="11" name="Oval 10"/>
            <p:cNvSpPr/>
            <p:nvPr/>
          </p:nvSpPr>
          <p:spPr>
            <a:xfrm>
              <a:off x="6727150" y="3616901"/>
              <a:ext cx="248489" cy="248489"/>
            </a:xfrm>
            <a:prstGeom prst="ellipse">
              <a:avLst/>
            </a:prstGeom>
            <a:noFill/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27150" y="3612055"/>
              <a:ext cx="2631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/>
                  <a:cs typeface="Arial"/>
                </a:rPr>
                <a:t>1</a:t>
              </a:r>
              <a:endParaRPr lang="en-US" sz="1050" dirty="0">
                <a:latin typeface="Arial"/>
                <a:cs typeface="Arial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67361" y="3226574"/>
            <a:ext cx="2395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Growers</a:t>
            </a:r>
            <a:r>
              <a:rPr lang="en-US" sz="1100" dirty="0" smtClean="0">
                <a:latin typeface="Arial"/>
                <a:cs typeface="Arial"/>
              </a:rPr>
              <a:t>: Working to educate, encourage and enable millions of growers (farmers too!) to donate excess garden produce using traditional and social media, faith community and direct outreach.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2606" y="3255074"/>
            <a:ext cx="2340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Technology</a:t>
            </a:r>
            <a:r>
              <a:rPr lang="en-US" sz="1100" dirty="0" smtClean="0">
                <a:latin typeface="Arial"/>
                <a:cs typeface="Arial"/>
              </a:rPr>
              <a:t>: Function as a “Google” and clearing house for US Food Pantries. Connect growers with pantries, track success stories, and link to social media to generate awareness.</a:t>
            </a:r>
            <a:endParaRPr lang="en-US" sz="1100" dirty="0"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97000" y="3603780"/>
            <a:ext cx="259553" cy="253916"/>
            <a:chOff x="6727150" y="3612055"/>
            <a:chExt cx="259553" cy="253916"/>
          </a:xfrm>
        </p:grpSpPr>
        <p:sp>
          <p:nvSpPr>
            <p:cNvPr id="21" name="Oval 20"/>
            <p:cNvSpPr/>
            <p:nvPr/>
          </p:nvSpPr>
          <p:spPr>
            <a:xfrm>
              <a:off x="6727150" y="3616901"/>
              <a:ext cx="248489" cy="248489"/>
            </a:xfrm>
            <a:prstGeom prst="ellipse">
              <a:avLst/>
            </a:prstGeom>
            <a:noFill/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27150" y="3612055"/>
              <a:ext cx="2595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45798" y="3255074"/>
            <a:ext cx="2436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Pantries</a:t>
            </a:r>
            <a:r>
              <a:rPr lang="en-US" sz="1100" dirty="0" smtClean="0">
                <a:latin typeface="Arial"/>
                <a:cs typeface="Arial"/>
              </a:rPr>
              <a:t>: One time registration to AmpleHarvest.org. Schedules drop-off with growers mindful of pick-up schedules. Brings fresh food to the communities that need it most. No logistics work by AmpleHarvest.org.</a:t>
            </a:r>
            <a:endParaRPr lang="en-US" sz="1100" dirty="0">
              <a:latin typeface="Arial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86245" y="3603780"/>
            <a:ext cx="259553" cy="253916"/>
            <a:chOff x="6727150" y="3612055"/>
            <a:chExt cx="259553" cy="253916"/>
          </a:xfrm>
        </p:grpSpPr>
        <p:sp>
          <p:nvSpPr>
            <p:cNvPr id="30" name="Oval 29"/>
            <p:cNvSpPr/>
            <p:nvPr/>
          </p:nvSpPr>
          <p:spPr>
            <a:xfrm>
              <a:off x="6727150" y="3616901"/>
              <a:ext cx="248489" cy="248489"/>
            </a:xfrm>
            <a:prstGeom prst="ellipse">
              <a:avLst/>
            </a:prstGeom>
            <a:noFill/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27150" y="3612055"/>
              <a:ext cx="2595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Arial"/>
                  <a:cs typeface="Arial"/>
                </a:rPr>
                <a:t>3</a:t>
              </a:r>
              <a:endParaRPr lang="en-US" sz="1050" dirty="0">
                <a:latin typeface="Arial"/>
                <a:cs typeface="Arial"/>
              </a:endParaRPr>
            </a:p>
          </p:txBody>
        </p:sp>
      </p:grpSp>
      <p:sp>
        <p:nvSpPr>
          <p:cNvPr id="5" name="Bent Arrow 4"/>
          <p:cNvSpPr/>
          <p:nvPr/>
        </p:nvSpPr>
        <p:spPr>
          <a:xfrm rot="16200000" flipV="1">
            <a:off x="4545001" y="-89355"/>
            <a:ext cx="949371" cy="5163436"/>
          </a:xfrm>
          <a:prstGeom prst="bentArrow">
            <a:avLst>
              <a:gd name="adj1" fmla="val 15306"/>
              <a:gd name="adj2" fmla="val 16275"/>
              <a:gd name="adj3" fmla="val 24031"/>
              <a:gd name="adj4" fmla="val 3405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28765" y="2292139"/>
            <a:ext cx="1436353" cy="21115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747" y="2229991"/>
            <a:ext cx="1535734" cy="336381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 w="12700" cmpd="sng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25214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2229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12606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470592" y="644232"/>
            <a:ext cx="1904952" cy="25401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9767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Donated Food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8560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Food Conduit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54331" y="220883"/>
            <a:ext cx="2328275" cy="59821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95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Food Pantry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2" y="1077309"/>
            <a:ext cx="1406158" cy="93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21" y="1077309"/>
            <a:ext cx="1406158" cy="937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2" y="2089673"/>
            <a:ext cx="1406158" cy="94036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427650" y="1389696"/>
            <a:ext cx="1446671" cy="2300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280479" y="1389696"/>
            <a:ext cx="1446671" cy="23008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50" y="1077309"/>
            <a:ext cx="1406158" cy="940368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16200000" flipV="1">
            <a:off x="4545001" y="-89355"/>
            <a:ext cx="949371" cy="5163436"/>
          </a:xfrm>
          <a:prstGeom prst="bentArrow">
            <a:avLst>
              <a:gd name="adj1" fmla="val 15306"/>
              <a:gd name="adj2" fmla="val 16275"/>
              <a:gd name="adj3" fmla="val 24031"/>
              <a:gd name="adj4" fmla="val 3405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28765" y="2292139"/>
            <a:ext cx="1436353" cy="21115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475" y="3791762"/>
            <a:ext cx="856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AmpleHarvest.org is the Google of food.  By directly connecting home gardeners with food pantries, we enable massive scalability of food distribution at a fraction of the operations cost thereby addressing the challenge of bringing nutrition to those who need it most.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747" y="2229991"/>
            <a:ext cx="1535734" cy="336381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 w="12700" cmpd="sng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3390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375" r="668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71570"/>
            <a:ext cx="9144000" cy="1770768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5,817 pantries registered to-date.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So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6008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50590" cy="5130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933" y="688670"/>
            <a:ext cx="56596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AmpleHarvest.org needs to scale </a:t>
            </a:r>
          </a:p>
          <a:p>
            <a:r>
              <a:rPr lang="en-US" sz="1600" dirty="0" smtClean="0">
                <a:latin typeface="Arial"/>
                <a:cs typeface="Arial"/>
              </a:rPr>
              <a:t>There are 33,500 food pantries and 40M growers in the United States. To reach them, we need to scale our own operations.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933" y="2018357"/>
            <a:ext cx="56596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53735"/>
                </a:solidFill>
                <a:latin typeface="Arial"/>
                <a:cs typeface="Arial"/>
              </a:rPr>
              <a:t>AmpleHarvest.org needs to outreach </a:t>
            </a:r>
          </a:p>
          <a:p>
            <a:r>
              <a:rPr lang="en-US" sz="1600" dirty="0" smtClean="0">
                <a:latin typeface="Arial"/>
                <a:cs typeface="Arial"/>
              </a:rPr>
              <a:t>Reaching those 40M gardeners is going to require building content to reach them. Videos, posters, and other traditional media will require budget.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0933" y="3327391"/>
            <a:ext cx="56596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53735"/>
                </a:solidFill>
                <a:latin typeface="Arial"/>
                <a:cs typeface="Arial"/>
              </a:rPr>
              <a:t>AmpleHarvest.org needs technology</a:t>
            </a:r>
          </a:p>
          <a:p>
            <a:r>
              <a:rPr lang="en-US" sz="1600" dirty="0" smtClean="0">
                <a:latin typeface="Arial"/>
                <a:cs typeface="Arial"/>
              </a:rPr>
              <a:t>The heart of AmpleHarvest.org is technology. Connecting gardeners with pantries will require a modern web site suitable for connecting everyone and tracking their success.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2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64" t="23710" r="4312" b="24582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594" y="479778"/>
            <a:ext cx="2521185" cy="4016963"/>
          </a:xfrm>
          <a:prstGeom prst="rect">
            <a:avLst/>
          </a:prstGeom>
          <a:solidFill>
            <a:srgbClr val="17375E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"/>
                <a:cs typeface="Arial"/>
              </a:rPr>
              <a:t>There is clear need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33,500 food pantries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203 </a:t>
            </a:r>
            <a:r>
              <a:rPr lang="en-US" sz="1200" dirty="0" smtClean="0">
                <a:latin typeface="Arial"/>
                <a:cs typeface="Arial"/>
              </a:rPr>
              <a:t>food banks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Nearly 0 fresh fruit/vegetables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Yet 40% of our crop is waste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That is 1 </a:t>
            </a:r>
            <a:r>
              <a:rPr lang="en-US" sz="1200" dirty="0" err="1" smtClean="0">
                <a:latin typeface="Arial"/>
                <a:cs typeface="Arial"/>
              </a:rPr>
              <a:t>lbs</a:t>
            </a:r>
            <a:r>
              <a:rPr lang="en-US" sz="1200" dirty="0" smtClean="0">
                <a:latin typeface="Arial"/>
                <a:cs typeface="Arial"/>
              </a:rPr>
              <a:t>/person, per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3291" y="479778"/>
            <a:ext cx="2521185" cy="4016963"/>
          </a:xfrm>
          <a:prstGeom prst="rect">
            <a:avLst/>
          </a:prstGeom>
          <a:solidFill>
            <a:srgbClr val="17375E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"/>
                <a:cs typeface="Arial"/>
              </a:rPr>
              <a:t>There is clear support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Recognized on CNN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Repeat topic at TED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Topic for Whitehouse conference on food in the US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Google Grant recipient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7988" y="479778"/>
            <a:ext cx="2521185" cy="4016963"/>
          </a:xfrm>
          <a:prstGeom prst="rect">
            <a:avLst/>
          </a:prstGeom>
          <a:solidFill>
            <a:srgbClr val="17375E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"/>
                <a:cs typeface="Arial"/>
              </a:rPr>
              <a:t>Help us clear the path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0967" y="2682739"/>
            <a:ext cx="2427369" cy="898858"/>
            <a:chOff x="579767" y="220883"/>
            <a:chExt cx="8002839" cy="2963462"/>
          </a:xfrm>
        </p:grpSpPr>
        <p:sp>
          <p:nvSpPr>
            <p:cNvPr id="8" name="Rounded Rectangle 7"/>
            <p:cNvSpPr/>
            <p:nvPr/>
          </p:nvSpPr>
          <p:spPr>
            <a:xfrm>
              <a:off x="782229" y="644232"/>
              <a:ext cx="1904952" cy="254011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12606" y="644232"/>
              <a:ext cx="1904952" cy="254011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70592" y="644232"/>
              <a:ext cx="1904952" cy="254011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9767" y="220883"/>
              <a:ext cx="2328275" cy="598215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95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9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Arial"/>
                  <a:cs typeface="Arial"/>
                </a:rPr>
                <a:t>Donated Food</a:t>
              </a:r>
              <a:endParaRPr lang="en-US" sz="600" dirty="0">
                <a:latin typeface="Arial"/>
                <a:cs typeface="Arial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28560" y="220883"/>
              <a:ext cx="2328275" cy="598215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95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9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Arial"/>
                  <a:cs typeface="Arial"/>
                </a:rPr>
                <a:t>Food Conduit</a:t>
              </a:r>
              <a:endParaRPr lang="en-US" sz="600" dirty="0">
                <a:latin typeface="Arial"/>
                <a:cs typeface="Arial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54331" y="220883"/>
              <a:ext cx="2328275" cy="598215"/>
            </a:xfrm>
            <a:prstGeom prst="roundRect">
              <a:avLst/>
            </a:prstGeom>
            <a:gradFill flip="none" rotWithShape="1">
              <a:gsLst>
                <a:gs pos="0">
                  <a:schemeClr val="dk1">
                    <a:tint val="100000"/>
                    <a:shade val="100000"/>
                    <a:satMod val="130000"/>
                    <a:alpha val="95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9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latin typeface="Arial"/>
                  <a:cs typeface="Arial"/>
                </a:rPr>
                <a:t>Food Pantry</a:t>
              </a:r>
              <a:endParaRPr lang="en-US" sz="600" dirty="0">
                <a:latin typeface="Arial"/>
                <a:cs typeface="Arial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492" y="1077309"/>
              <a:ext cx="1406158" cy="9374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4321" y="1077309"/>
              <a:ext cx="1406158" cy="9374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7150" y="1077309"/>
              <a:ext cx="1406158" cy="9403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492" y="2089673"/>
              <a:ext cx="1406158" cy="94036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2427650" y="1389696"/>
              <a:ext cx="1446671" cy="23008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280479" y="1389696"/>
              <a:ext cx="1446671" cy="23008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427650" y="2416409"/>
              <a:ext cx="1446671" cy="230082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4113595" y="2117282"/>
              <a:ext cx="892721" cy="892721"/>
            </a:xfrm>
            <a:prstGeom prst="mathMultiply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</p:grp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370" y="2230319"/>
            <a:ext cx="879710" cy="387218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08" y="2230319"/>
            <a:ext cx="872863" cy="489427"/>
          </a:xfrm>
          <a:prstGeom prst="rect">
            <a:avLst/>
          </a:prstGeom>
        </p:spPr>
      </p:pic>
      <p:pic>
        <p:nvPicPr>
          <p:cNvPr id="24" name="Picture 12" descr="http://www.ampleharvest.org/simg/UnitedWeServe-logo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370" y="2722725"/>
            <a:ext cx="975700" cy="3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08" y="2811146"/>
            <a:ext cx="1049794" cy="36265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370" y="3173802"/>
            <a:ext cx="777181" cy="33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301" y="3192616"/>
            <a:ext cx="1369707" cy="7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http://www.ampleharvest.org/simg/UnitedWay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183" y="3581597"/>
            <a:ext cx="912897" cy="2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0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675</Words>
  <Application>Microsoft Office PowerPoint</Application>
  <PresentationFormat>On-screen Show (16:9)</PresentationFormat>
  <Paragraphs>105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Citrix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Shah</dc:creator>
  <cp:lastModifiedBy>goppenheimer</cp:lastModifiedBy>
  <cp:revision>36</cp:revision>
  <dcterms:created xsi:type="dcterms:W3CDTF">2013-03-24T22:10:39Z</dcterms:created>
  <dcterms:modified xsi:type="dcterms:W3CDTF">2013-03-26T14:02:57Z</dcterms:modified>
</cp:coreProperties>
</file>