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notesSlides/notesSlide42.xml" ContentType="application/vnd.openxmlformats-officedocument.presentationml.notesSlide+xml"/>
  <Override PartName="/ppt/tags/tag25.xml" ContentType="application/vnd.openxmlformats-officedocument.presentationml.tags+xml"/>
  <Override PartName="/ppt/notesSlides/notesSlide43.xml" ContentType="application/vnd.openxmlformats-officedocument.presentationml.notesSlide+xml"/>
  <Override PartName="/ppt/tags/tag26.xml" ContentType="application/vnd.openxmlformats-officedocument.presentationml.tags+xml"/>
  <Override PartName="/ppt/notesSlides/notesSlide44.xml" ContentType="application/vnd.openxmlformats-officedocument.presentationml.notesSlide+xml"/>
  <Override PartName="/ppt/tags/tag27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385" r:id="rId2"/>
    <p:sldId id="1210" r:id="rId3"/>
    <p:sldId id="1394" r:id="rId4"/>
    <p:sldId id="1326" r:id="rId5"/>
    <p:sldId id="1327" r:id="rId6"/>
    <p:sldId id="1369" r:id="rId7"/>
    <p:sldId id="1329" r:id="rId8"/>
    <p:sldId id="1382" r:id="rId9"/>
    <p:sldId id="1335" r:id="rId10"/>
    <p:sldId id="1336" r:id="rId11"/>
    <p:sldId id="1338" r:id="rId12"/>
    <p:sldId id="1406" r:id="rId13"/>
    <p:sldId id="1340" r:id="rId14"/>
    <p:sldId id="1381" r:id="rId15"/>
    <p:sldId id="1398" r:id="rId16"/>
    <p:sldId id="1378" r:id="rId17"/>
    <p:sldId id="1343" r:id="rId18"/>
    <p:sldId id="1399" r:id="rId19"/>
    <p:sldId id="1400" r:id="rId20"/>
    <p:sldId id="1401" r:id="rId21"/>
    <p:sldId id="1402" r:id="rId22"/>
    <p:sldId id="1363" r:id="rId23"/>
    <p:sldId id="1346" r:id="rId24"/>
    <p:sldId id="1388" r:id="rId25"/>
    <p:sldId id="1374" r:id="rId26"/>
    <p:sldId id="1390" r:id="rId27"/>
    <p:sldId id="1391" r:id="rId28"/>
    <p:sldId id="1392" r:id="rId29"/>
    <p:sldId id="1393" r:id="rId30"/>
    <p:sldId id="1396" r:id="rId31"/>
    <p:sldId id="1373" r:id="rId32"/>
    <p:sldId id="1137" r:id="rId33"/>
    <p:sldId id="1355" r:id="rId34"/>
    <p:sldId id="1386" r:id="rId35"/>
    <p:sldId id="1356" r:id="rId36"/>
    <p:sldId id="1395" r:id="rId37"/>
    <p:sldId id="1360" r:id="rId38"/>
    <p:sldId id="1397" r:id="rId39"/>
    <p:sldId id="1403" r:id="rId40"/>
    <p:sldId id="1404" r:id="rId41"/>
    <p:sldId id="1405" r:id="rId42"/>
    <p:sldId id="1387" r:id="rId43"/>
    <p:sldId id="939" r:id="rId44"/>
    <p:sldId id="1407" r:id="rId45"/>
    <p:sldId id="1408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8D2"/>
    <a:srgbClr val="12FA28"/>
    <a:srgbClr val="CB6D6B"/>
    <a:srgbClr val="008000"/>
    <a:srgbClr val="943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34584" autoAdjust="0"/>
    <p:restoredTop sz="86401" autoAdjust="0"/>
  </p:normalViewPr>
  <p:slideViewPr>
    <p:cSldViewPr showGuides="1">
      <p:cViewPr varScale="1">
        <p:scale>
          <a:sx n="69" d="100"/>
          <a:sy n="69" d="100"/>
        </p:scale>
        <p:origin x="520" y="52"/>
      </p:cViewPr>
      <p:guideLst>
        <p:guide orient="horz" pos="816"/>
        <p:guide pos="672"/>
        <p:guide orient="horz" pos="1296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7664"/>
    </p:cViewPr>
  </p:sorterViewPr>
  <p:notesViewPr>
    <p:cSldViewPr showGuides="1">
      <p:cViewPr varScale="1">
        <p:scale>
          <a:sx n="58" d="100"/>
          <a:sy n="58" d="100"/>
        </p:scale>
        <p:origin x="2460" y="4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01817345-41F1-4357-9641-0A13666800BF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CBA074EE-CBFB-4A2E-9EFE-A6220DC7E0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8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95F2EEF-5EE8-4050-9F83-E20DFC29530D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D72DCD5-273C-4AD9-8654-F8535664EE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45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709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2DCD5-273C-4AD9-8654-F8535664EEA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40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2DCD5-273C-4AD9-8654-F8535664EEA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6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d9693697c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6" name="Google Shape;276;g13d9693697c_2_142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5" cy="41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277" name="Google Shape;277;g13d9693697c_2_142:notes"/>
          <p:cNvSpPr txBox="1">
            <a:spLocks noGrp="1"/>
          </p:cNvSpPr>
          <p:nvPr>
            <p:ph type="sldNum" idx="12"/>
          </p:nvPr>
        </p:nvSpPr>
        <p:spPr>
          <a:xfrm>
            <a:off x="3884414" y="8685893"/>
            <a:ext cx="2972098" cy="45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500688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7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23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9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86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718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4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25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4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4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39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6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5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9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83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9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008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2FBC5-06B9-4DCC-A207-3C4B9F97EE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12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B276D-0F4E-448B-957B-3D3B2B5EB91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3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91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389FFA14-0807-4816-802A-7CF5A4235967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721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94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2089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4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2DCD5-273C-4AD9-8654-F8535664EEA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458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63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15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Jamie Oliver – TED </a:t>
            </a:r>
            <a:r>
              <a:rPr lang="en-US" sz="1300" dirty="0" smtClean="0"/>
              <a:t>speaker</a:t>
            </a:r>
            <a:endParaRPr lang="en-US" sz="1300" dirty="0"/>
          </a:p>
          <a:p>
            <a:r>
              <a:rPr lang="en-US" sz="1300" dirty="0"/>
              <a:t>First Lady Michelle Obama – Lets Move</a:t>
            </a:r>
          </a:p>
          <a:p>
            <a:endParaRPr lang="en-US" sz="1300" dirty="0"/>
          </a:p>
          <a:p>
            <a:r>
              <a:rPr lang="en-US" sz="1300" dirty="0"/>
              <a:t>Michael Pollan – Author</a:t>
            </a:r>
          </a:p>
          <a:p>
            <a:endParaRPr lang="en-US" sz="1300" dirty="0"/>
          </a:p>
          <a:p>
            <a:r>
              <a:rPr lang="en-US" sz="1300" dirty="0"/>
              <a:t>For the millions of Americans who can’t afford healthier eating, ampleharvest.org is enabling what they advocate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257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73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60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2DCD5-273C-4AD9-8654-F8535664EEA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7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2DCD5-273C-4AD9-8654-F8535664EEA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7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7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5A35-B5CB-409B-8D9D-D378ECB3614A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9510-49B2-4635-88BE-83CC1499AF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72646"/>
      </p:ext>
    </p:extLst>
  </p:cSld>
  <p:clrMapOvr>
    <a:masterClrMapping/>
  </p:clrMapOvr>
  <p:transition spd="slow" advTm="1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6E26-D096-459A-914E-3EAF79CC8121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15E3-C73D-4EC6-9AC8-D47353280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87509"/>
      </p:ext>
    </p:extLst>
  </p:cSld>
  <p:clrMapOvr>
    <a:masterClrMapping/>
  </p:clrMapOvr>
  <p:transition spd="slow" advTm="1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23CAE-FE2D-4E86-8A6C-37C3BBEA99A3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684D9-5445-4C2B-80FB-2F2E871B2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92294"/>
      </p:ext>
    </p:extLst>
  </p:cSld>
  <p:clrMapOvr>
    <a:masterClrMapping/>
  </p:clrMapOvr>
  <p:transition spd="slow" advTm="1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4CCB-5C93-4003-9010-AE936BEA5BC0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B3FD4-69BE-4B38-8AF3-A94CDC2F31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22070"/>
      </p:ext>
    </p:extLst>
  </p:cSld>
  <p:clrMapOvr>
    <a:masterClrMapping/>
  </p:clrMapOvr>
  <p:transition spd="slow" advTm="1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A771-1277-4A35-A888-A3D73678F5C9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6B981-5FD3-424F-B4B9-DA91389A7D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3007"/>
      </p:ext>
    </p:extLst>
  </p:cSld>
  <p:clrMapOvr>
    <a:masterClrMapping/>
  </p:clrMapOvr>
  <p:transition spd="slow" advTm="1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14F5-D194-4B3D-8A2E-63E22314690F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A60DE-28D3-40B3-8322-E254CEF500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5729"/>
      </p:ext>
    </p:extLst>
  </p:cSld>
  <p:clrMapOvr>
    <a:masterClrMapping/>
  </p:clrMapOvr>
  <p:transition spd="slow" advTm="1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BD87E-111A-4CE1-81F5-98F8AAB92300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E30F-59DD-43BD-B972-4EB6145A7D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37602"/>
      </p:ext>
    </p:extLst>
  </p:cSld>
  <p:clrMapOvr>
    <a:masterClrMapping/>
  </p:clrMapOvr>
  <p:transition spd="slow" advTm="1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4A795-BC23-480F-BB27-03363D9C7864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A22-174F-4195-821D-638C675E5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57385"/>
      </p:ext>
    </p:extLst>
  </p:cSld>
  <p:clrMapOvr>
    <a:masterClrMapping/>
  </p:clrMapOvr>
  <p:transition spd="slow" advTm="1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04C1-B15E-4746-B217-DFAD0DE188B5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4CFF-4429-4F6B-ACDA-0A6FA3667C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87436"/>
      </p:ext>
    </p:extLst>
  </p:cSld>
  <p:clrMapOvr>
    <a:masterClrMapping/>
  </p:clrMapOvr>
  <p:transition spd="slow" advTm="1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B54B7-449F-4ECA-B724-9B2250D82159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F00C-3975-420B-A1FB-A21AB045EC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36911"/>
      </p:ext>
    </p:extLst>
  </p:cSld>
  <p:clrMapOvr>
    <a:masterClrMapping/>
  </p:clrMapOvr>
  <p:transition spd="slow" advTm="1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90B-9239-4EEE-A168-84D904456B26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A6DE-6EB4-4A21-B4BA-506FE4E9BE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20437"/>
      </p:ext>
    </p:extLst>
  </p:cSld>
  <p:clrMapOvr>
    <a:masterClrMapping/>
  </p:clrMapOvr>
  <p:transition spd="slow" advTm="1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D076FE-F0CE-4455-8217-14D3B37D27EC}" type="datetimeFigureOut">
              <a:rPr lang="en-US"/>
              <a:pPr>
                <a:defRPr/>
              </a:pPr>
              <a:t>07/23/2022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433C84-B4BB-4048-95D4-6D7412715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9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0.tmp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jpg"/><Relationship Id="rId4" Type="http://schemas.openxmlformats.org/officeDocument/2006/relationships/image" Target="../media/image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jpe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://www.ampleharvest.org/simg/pantries/486.jpg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tmp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jpe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hyperlink" Target="http://www.ampleharvest.org/simg/pantries/486.jpg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tmp"/><Relationship Id="rId9" Type="http://schemas.openxmlformats.org/officeDocument/2006/relationships/image" Target="../media/image27.jpeg"/><Relationship Id="rId1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://www.ampleharvest.org/simg/pantries/486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6.jpeg"/><Relationship Id="rId2" Type="http://schemas.openxmlformats.org/officeDocument/2006/relationships/tags" Target="../tags/tag10.xml"/><Relationship Id="rId16" Type="http://schemas.openxmlformats.org/officeDocument/2006/relationships/image" Target="../media/image37.gif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jpe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://www.ampleharvest.org/simg/pantries/486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6.jpeg"/><Relationship Id="rId2" Type="http://schemas.openxmlformats.org/officeDocument/2006/relationships/tags" Target="../tags/tag12.xml"/><Relationship Id="rId16" Type="http://schemas.openxmlformats.org/officeDocument/2006/relationships/image" Target="../media/image37.gif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4.jpeg"/><Relationship Id="rId1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3.jpg"/><Relationship Id="rId10" Type="http://schemas.openxmlformats.org/officeDocument/2006/relationships/image" Target="../media/image45.jpeg"/><Relationship Id="rId4" Type="http://schemas.openxmlformats.org/officeDocument/2006/relationships/image" Target="../media/image39.tmp"/><Relationship Id="rId9" Type="http://schemas.openxmlformats.org/officeDocument/2006/relationships/image" Target="../media/image44.jpe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9.tmp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tmp"/><Relationship Id="rId7" Type="http://schemas.openxmlformats.org/officeDocument/2006/relationships/image" Target="../media/image53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50.tmp"/><Relationship Id="rId9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54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6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5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5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57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jpg"/><Relationship Id="rId5" Type="http://schemas.openxmlformats.org/officeDocument/2006/relationships/image" Target="../media/image58.tm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.jpg"/><Relationship Id="rId5" Type="http://schemas.openxmlformats.org/officeDocument/2006/relationships/image" Target="../media/image59.tm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tm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3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62.tmp"/><Relationship Id="rId5" Type="http://schemas.openxmlformats.org/officeDocument/2006/relationships/image" Target="../media/image61.tm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.jpg"/><Relationship Id="rId5" Type="http://schemas.openxmlformats.org/officeDocument/2006/relationships/image" Target="../media/image65.tm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67.jpeg"/><Relationship Id="rId5" Type="http://schemas.openxmlformats.org/officeDocument/2006/relationships/image" Target="../media/image66.tm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0.png"/><Relationship Id="rId5" Type="http://schemas.openxmlformats.org/officeDocument/2006/relationships/image" Target="../media/image69.tmp"/><Relationship Id="rId4" Type="http://schemas.openxmlformats.org/officeDocument/2006/relationships/image" Target="../media/image68.png"/><Relationship Id="rId9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.jpg"/><Relationship Id="rId5" Type="http://schemas.openxmlformats.org/officeDocument/2006/relationships/image" Target="../media/image74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7" Type="http://schemas.openxmlformats.org/officeDocument/2006/relationships/image" Target="../media/image81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7" Type="http://schemas.openxmlformats.org/officeDocument/2006/relationships/image" Target="../media/image83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hyperlink" Target="http://www.ampleharvest.org/local" TargetMode="External"/><Relationship Id="rId5" Type="http://schemas.openxmlformats.org/officeDocument/2006/relationships/hyperlink" Target="http://www.ampleharvest.org/bonnieplants" TargetMode="Externa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87.tmp"/><Relationship Id="rId5" Type="http://schemas.openxmlformats.org/officeDocument/2006/relationships/image" Target="../media/image2.pn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mp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89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88.tmp"/><Relationship Id="rId5" Type="http://schemas.openxmlformats.org/officeDocument/2006/relationships/image" Target="../media/image2.png"/><Relationship Id="rId4" Type="http://schemas.openxmlformats.org/officeDocument/2006/relationships/image" Target="../media/image86.jpeg"/><Relationship Id="rId9" Type="http://schemas.openxmlformats.org/officeDocument/2006/relationships/image" Target="../media/image91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tmp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24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9195" y="5250233"/>
            <a:ext cx="288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Gary Oppenheimer</a:t>
            </a:r>
          </a:p>
          <a:p>
            <a:pPr algn="ctr"/>
            <a:r>
              <a:rPr lang="en-US" b="1" dirty="0" smtClean="0"/>
              <a:t>gary@AmpleHarvest.org</a:t>
            </a:r>
            <a:endParaRPr lang="en-US" b="1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89195" y="1676400"/>
            <a:ext cx="2297205" cy="381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898" y="151751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AmpleHarvest.org &amp; Feds Feed Families</a:t>
            </a:r>
          </a:p>
          <a:p>
            <a:pPr algn="ctr"/>
            <a:endParaRPr lang="en-US" sz="36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5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luemoundsfoodpantry.com/Images/PantryShelves1_IMG_0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032537"/>
            <a:ext cx="30861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8" y="2032537"/>
            <a:ext cx="2934073" cy="245745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8" y="2032537"/>
            <a:ext cx="2934073" cy="245745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32537"/>
            <a:ext cx="3001095" cy="2457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17" y="3657600"/>
            <a:ext cx="1805695" cy="142186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21" y="3733462"/>
            <a:ext cx="1800225" cy="1346002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>
            <a:off x="847725" y="4229918"/>
            <a:ext cx="1104900" cy="13869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0800000">
            <a:off x="6992070" y="3952594"/>
            <a:ext cx="1104900" cy="13869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6" descr="Solving jigsaw puz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981200"/>
            <a:ext cx="4972050" cy="27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6"/>
          <p:cNvSpPr txBox="1"/>
          <p:nvPr/>
        </p:nvSpPr>
        <p:spPr>
          <a:xfrm>
            <a:off x="0" y="487312"/>
            <a:ext cx="9144000" cy="6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Hunger In America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Isn’t Due To A Lack of Food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Due 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Misinformation and Missing Information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46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0" y="152400"/>
            <a:ext cx="1200150" cy="469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7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02">
            <a:off x="3365382" y="2345398"/>
            <a:ext cx="1257300" cy="302284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120011" y="4327641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203 Food Banks Nationwide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19038" y="4327641"/>
            <a:ext cx="4701683" cy="176755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74" y="4031845"/>
            <a:ext cx="1983567" cy="18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19661" y="3627928"/>
            <a:ext cx="2394479" cy="2457450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6411247" y="4940533"/>
            <a:ext cx="436517" cy="288682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http://www.ampleharvest.org/simg/pantries/486_t.jpg">
            <a:hlinkClick r:id="rId6" tooltip="His Hands Food Cupboard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86" y="4332899"/>
            <a:ext cx="1365668" cy="1762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568629" y="3645221"/>
            <a:ext cx="222368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</a:t>
            </a:r>
            <a:r>
              <a:rPr lang="en-US" dirty="0"/>
              <a:t>Hungry People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5729" y="4392978"/>
            <a:ext cx="1426994" cy="33855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33K </a:t>
            </a:r>
            <a:r>
              <a:rPr lang="en-US" sz="1600" b="1" dirty="0"/>
              <a:t>Pantries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95910" y="4841894"/>
            <a:ext cx="2206385" cy="384091"/>
            <a:chOff x="2070545" y="5312859"/>
            <a:chExt cx="2941847" cy="512121"/>
          </a:xfrm>
        </p:grpSpPr>
        <p:grpSp>
          <p:nvGrpSpPr>
            <p:cNvPr id="4" name="Group 3"/>
            <p:cNvGrpSpPr/>
            <p:nvPr/>
          </p:nvGrpSpPr>
          <p:grpSpPr>
            <a:xfrm>
              <a:off x="2070545" y="5312859"/>
              <a:ext cx="2941847" cy="408689"/>
              <a:chOff x="2838692" y="3276882"/>
              <a:chExt cx="2590533" cy="408689"/>
            </a:xfrm>
            <a:solidFill>
              <a:srgbClr val="FF0000"/>
            </a:solidFill>
          </p:grpSpPr>
          <p:sp>
            <p:nvSpPr>
              <p:cNvPr id="31" name="Right Arrow 30"/>
              <p:cNvSpPr/>
              <p:nvPr/>
            </p:nvSpPr>
            <p:spPr>
              <a:xfrm>
                <a:off x="4714600" y="3276882"/>
                <a:ext cx="714625" cy="40868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lowchart: Collate 2"/>
              <p:cNvSpPr/>
              <p:nvPr/>
            </p:nvSpPr>
            <p:spPr>
              <a:xfrm rot="16200000">
                <a:off x="3676474" y="2543274"/>
                <a:ext cx="200344" cy="1875907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84607" y="5332538"/>
              <a:ext cx="918713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Time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03718" y="2331758"/>
            <a:ext cx="341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Chokepoint in our </a:t>
            </a:r>
            <a:r>
              <a:rPr lang="en-US" b="1"/>
              <a:t>food system</a:t>
            </a:r>
            <a:endParaRPr lang="en-US"/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3" y="4684295"/>
            <a:ext cx="1306118" cy="1059508"/>
          </a:xfrm>
          <a:prstGeom prst="rect">
            <a:avLst/>
          </a:prstGeom>
        </p:spPr>
      </p:pic>
      <p:pic>
        <p:nvPicPr>
          <p:cNvPr id="23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" y="4569119"/>
            <a:ext cx="1328797" cy="125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77" y="5132892"/>
            <a:ext cx="537969" cy="7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21441" y="5229214"/>
            <a:ext cx="307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95911" y="1279580"/>
            <a:ext cx="598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past:</a:t>
            </a:r>
          </a:p>
          <a:p>
            <a:pPr algn="ctr"/>
            <a:r>
              <a:rPr lang="en-US" sz="2400" b="1" dirty="0" smtClean="0"/>
              <a:t>“Jars</a:t>
            </a:r>
            <a:r>
              <a:rPr lang="en-US" sz="2400" b="1" dirty="0"/>
              <a:t>, Cans, Boxes – </a:t>
            </a:r>
            <a:r>
              <a:rPr lang="en-US" sz="2400" b="1" i="1" dirty="0">
                <a:solidFill>
                  <a:srgbClr val="FF0000"/>
                </a:solidFill>
              </a:rPr>
              <a:t>No Fresh Food</a:t>
            </a:r>
            <a:r>
              <a:rPr lang="en-US" sz="2400" b="1" dirty="0"/>
              <a:t>”</a:t>
            </a:r>
          </a:p>
        </p:txBody>
      </p:sp>
      <p:pic>
        <p:nvPicPr>
          <p:cNvPr id="28" name="Picture 2" descr="Image result for food driv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" y="1609930"/>
            <a:ext cx="2811026" cy="19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84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02">
            <a:off x="3365382" y="2345398"/>
            <a:ext cx="1257300" cy="302284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120011" y="4327641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203 Food Banks Nationwide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19038" y="4327641"/>
            <a:ext cx="4701683" cy="176755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74" y="4031845"/>
            <a:ext cx="1983567" cy="18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19661" y="3627928"/>
            <a:ext cx="2394479" cy="2457450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6411247" y="4940533"/>
            <a:ext cx="436517" cy="288682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http://www.ampleharvest.org/simg/pantries/486_t.jpg">
            <a:hlinkClick r:id="rId6" tooltip="His Hands Food Cupboard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86" y="4332899"/>
            <a:ext cx="1365668" cy="1762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568629" y="3645221"/>
            <a:ext cx="222368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</a:t>
            </a:r>
            <a:r>
              <a:rPr lang="en-US" dirty="0"/>
              <a:t>Hungry People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5729" y="4392978"/>
            <a:ext cx="1426994" cy="33855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33K </a:t>
            </a:r>
            <a:r>
              <a:rPr lang="en-US" sz="1600" b="1" dirty="0"/>
              <a:t>Pantries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95910" y="4841894"/>
            <a:ext cx="2206385" cy="384091"/>
            <a:chOff x="2070545" y="5312859"/>
            <a:chExt cx="2941847" cy="512121"/>
          </a:xfrm>
        </p:grpSpPr>
        <p:grpSp>
          <p:nvGrpSpPr>
            <p:cNvPr id="4" name="Group 3"/>
            <p:cNvGrpSpPr/>
            <p:nvPr/>
          </p:nvGrpSpPr>
          <p:grpSpPr>
            <a:xfrm>
              <a:off x="2070545" y="5312859"/>
              <a:ext cx="2941847" cy="408689"/>
              <a:chOff x="2838692" y="3276882"/>
              <a:chExt cx="2590533" cy="408689"/>
            </a:xfrm>
            <a:solidFill>
              <a:srgbClr val="FF0000"/>
            </a:solidFill>
          </p:grpSpPr>
          <p:sp>
            <p:nvSpPr>
              <p:cNvPr id="31" name="Right Arrow 30"/>
              <p:cNvSpPr/>
              <p:nvPr/>
            </p:nvSpPr>
            <p:spPr>
              <a:xfrm>
                <a:off x="4714600" y="3276882"/>
                <a:ext cx="714625" cy="40868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lowchart: Collate 2"/>
              <p:cNvSpPr/>
              <p:nvPr/>
            </p:nvSpPr>
            <p:spPr>
              <a:xfrm rot="16200000">
                <a:off x="3676474" y="2543274"/>
                <a:ext cx="200344" cy="1875907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84607" y="5332538"/>
              <a:ext cx="918713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Time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03718" y="2331758"/>
            <a:ext cx="341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Chokepoint in our </a:t>
            </a:r>
            <a:r>
              <a:rPr lang="en-US" b="1" dirty="0"/>
              <a:t>food system</a:t>
            </a:r>
            <a:endParaRPr lang="en-US" dirty="0"/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3" y="4684295"/>
            <a:ext cx="1306118" cy="1059508"/>
          </a:xfrm>
          <a:prstGeom prst="rect">
            <a:avLst/>
          </a:prstGeom>
        </p:spPr>
      </p:pic>
      <p:pic>
        <p:nvPicPr>
          <p:cNvPr id="23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" y="4569119"/>
            <a:ext cx="1328797" cy="125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77" y="5132892"/>
            <a:ext cx="537969" cy="7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21441" y="5229214"/>
            <a:ext cx="307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74505" y="1466169"/>
            <a:ext cx="5988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“Jars, Cans, Boxes – No Fresh Food”</a:t>
            </a:r>
          </a:p>
        </p:txBody>
      </p:sp>
      <p:pic>
        <p:nvPicPr>
          <p:cNvPr id="28" name="Picture 2" descr="Image result for food driv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" y="1609930"/>
            <a:ext cx="2811026" cy="19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6493">
            <a:off x="5382043" y="940545"/>
            <a:ext cx="3854545" cy="15418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850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5382349" y="4273242"/>
            <a:ext cx="377217" cy="64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24" y="5170676"/>
            <a:ext cx="333375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40" y="5691979"/>
            <a:ext cx="423837" cy="56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30707" y="480947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357112" y="2558945"/>
            <a:ext cx="586487" cy="1479655"/>
          </a:xfrm>
          <a:prstGeom prst="straightConnector1">
            <a:avLst/>
          </a:prstGeom>
          <a:ln w="50800">
            <a:solidFill>
              <a:srgbClr val="00B05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sp>
        <p:nvSpPr>
          <p:cNvPr id="10" name="Right Arrow 9"/>
          <p:cNvSpPr/>
          <p:nvPr/>
        </p:nvSpPr>
        <p:spPr>
          <a:xfrm>
            <a:off x="6961777" y="4802645"/>
            <a:ext cx="582022" cy="384909"/>
          </a:xfrm>
          <a:prstGeom prst="rightArrow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6955621" y="5445414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20101" y="3643951"/>
            <a:ext cx="2895600" cy="3220873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48" name="Group 47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307" y="5636829"/>
                <a:ext cx="717292" cy="956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066137" y="5761080"/>
                <a:ext cx="409632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Flowchart: Collate 58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-23839" y="-4842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62M home growers</a:t>
            </a:r>
            <a:endParaRPr lang="en-US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" y="613563"/>
            <a:ext cx="1282354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"/>
          <p:cNvSpPr>
            <a:spLocks noChangeAspect="1"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2983539" y="613563"/>
            <a:ext cx="2516188" cy="2573243"/>
          </a:xfrm>
          <a:custGeom>
            <a:avLst/>
            <a:gdLst>
              <a:gd name="T0" fmla="*/ 1617394 w 21600"/>
              <a:gd name="T1" fmla="*/ 117080181 h 21600"/>
              <a:gd name="T2" fmla="*/ 260707675 w 21600"/>
              <a:gd name="T3" fmla="*/ 233910893 h 21600"/>
              <a:gd name="T4" fmla="*/ 520980627 w 21600"/>
              <a:gd name="T5" fmla="*/ 117080181 h 21600"/>
              <a:gd name="T6" fmla="*/ 260707675 w 21600"/>
              <a:gd name="T7" fmla="*/ 133883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28906" y="1529338"/>
            <a:ext cx="1354633" cy="0"/>
          </a:xfrm>
          <a:prstGeom prst="straightConnector1">
            <a:avLst/>
          </a:prstGeom>
          <a:ln w="50800">
            <a:solidFill>
              <a:srgbClr val="00B05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://www.ampleharvest.org/simg/pantries/486_t.jpg">
            <a:hlinkClick r:id="rId13" tooltip="His Hands Food Cupboard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2359" y="1159081"/>
            <a:ext cx="1732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Find A Nearby</a:t>
            </a:r>
          </a:p>
          <a:p>
            <a:pPr algn="ctr"/>
            <a:r>
              <a:rPr lang="en-US" b="1" dirty="0" smtClean="0"/>
              <a:t>Pantr</a:t>
            </a:r>
            <a:r>
              <a:rPr lang="en-US" sz="1600" dirty="0" smtClean="0"/>
              <a:t>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 rot="4069015">
            <a:off x="4674684" y="2800953"/>
            <a:ext cx="189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Register to be Searchable</a:t>
            </a:r>
            <a:endParaRPr lang="en-US" sz="2000" b="1" dirty="0"/>
          </a:p>
        </p:txBody>
      </p:sp>
      <p:pic>
        <p:nvPicPr>
          <p:cNvPr id="42" name="Picture 41" descr="Screen Clippi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9" y="911065"/>
            <a:ext cx="1634537" cy="16345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827895" y="3762126"/>
            <a:ext cx="222368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</a:t>
            </a:r>
            <a:r>
              <a:rPr lang="en-US" dirty="0"/>
              <a:t>Hungry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584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5382349" y="4273242"/>
            <a:ext cx="377217" cy="64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24" y="5170676"/>
            <a:ext cx="333375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40" y="5691979"/>
            <a:ext cx="423837" cy="56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30707" y="480947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sp>
        <p:nvSpPr>
          <p:cNvPr id="10" name="Right Arrow 9"/>
          <p:cNvSpPr/>
          <p:nvPr/>
        </p:nvSpPr>
        <p:spPr>
          <a:xfrm>
            <a:off x="6961777" y="4802645"/>
            <a:ext cx="582022" cy="384909"/>
          </a:xfrm>
          <a:prstGeom prst="rightArrow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6955621" y="5445414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20101" y="3643951"/>
            <a:ext cx="2895600" cy="3220873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48" name="Group 47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307" y="5636829"/>
                <a:ext cx="717292" cy="956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066137" y="5761080"/>
                <a:ext cx="409632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Flowchart: Collate 58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-43242" y="-12197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62M home growers</a:t>
            </a:r>
            <a:endParaRPr lang="en-US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" y="613563"/>
            <a:ext cx="1282354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"/>
          <p:cNvSpPr>
            <a:spLocks noChangeAspect="1"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2983539" y="613563"/>
            <a:ext cx="2516188" cy="2573243"/>
          </a:xfrm>
          <a:custGeom>
            <a:avLst/>
            <a:gdLst>
              <a:gd name="T0" fmla="*/ 1617394 w 21600"/>
              <a:gd name="T1" fmla="*/ 117080181 h 21600"/>
              <a:gd name="T2" fmla="*/ 260707675 w 21600"/>
              <a:gd name="T3" fmla="*/ 233910893 h 21600"/>
              <a:gd name="T4" fmla="*/ 520980627 w 21600"/>
              <a:gd name="T5" fmla="*/ 117080181 h 21600"/>
              <a:gd name="T6" fmla="*/ 260707675 w 21600"/>
              <a:gd name="T7" fmla="*/ 133883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38" name="Picture 2" descr="http://www.ampleharvest.org/simg/pantries/486_t.jpg">
            <a:hlinkClick r:id="rId13" tooltip="His Hands Food Cupboard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Screen Clippi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9" y="911065"/>
            <a:ext cx="1634537" cy="16345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827895" y="3762126"/>
            <a:ext cx="222368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</a:t>
            </a:r>
            <a:r>
              <a:rPr lang="en-US" dirty="0"/>
              <a:t>Hungry People</a:t>
            </a:r>
          </a:p>
        </p:txBody>
      </p:sp>
      <p:sp>
        <p:nvSpPr>
          <p:cNvPr id="55" name="Right Arrow 54"/>
          <p:cNvSpPr/>
          <p:nvPr/>
        </p:nvSpPr>
        <p:spPr>
          <a:xfrm rot="1926310">
            <a:off x="1204691" y="2879857"/>
            <a:ext cx="4160852" cy="4086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740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rchant.iitc.ie/images/listings/large/PVC%20Funnel%20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00" y="3613410"/>
            <a:ext cx="2243322" cy="16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" y="3029704"/>
            <a:ext cx="4573804" cy="29322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1201480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 err="1" smtClean="0">
                <a:latin typeface="+mn-lt"/>
              </a:rPr>
              <a:t>Anytown</a:t>
            </a:r>
            <a:r>
              <a:rPr lang="en-US" sz="2700" b="1" u="sng" dirty="0" smtClean="0">
                <a:latin typeface="+mn-lt"/>
              </a:rPr>
              <a:t>, USA</a:t>
            </a:r>
            <a:endParaRPr lang="en-US" sz="2700" b="1" u="sng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65259" y="4765437"/>
            <a:ext cx="4726876" cy="1004391"/>
            <a:chOff x="3165259" y="4765437"/>
            <a:chExt cx="4726876" cy="1004391"/>
          </a:xfrm>
        </p:grpSpPr>
        <p:pic>
          <p:nvPicPr>
            <p:cNvPr id="14" name="Picture 2" descr="http://www.staleybkeith.org/wp-content/uploads/2013/04/3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00" y="4813756"/>
              <a:ext cx="1148435" cy="95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11560597" flipV="1">
              <a:off x="3165259" y="4765437"/>
              <a:ext cx="3502432" cy="687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Donut 8"/>
          <p:cNvSpPr/>
          <p:nvPr/>
        </p:nvSpPr>
        <p:spPr>
          <a:xfrm>
            <a:off x="1777384" y="3221797"/>
            <a:ext cx="2508866" cy="2548031"/>
          </a:xfrm>
          <a:prstGeom prst="donut">
            <a:avLst>
              <a:gd name="adj" fmla="val 0"/>
            </a:avLst>
          </a:prstGeom>
          <a:noFill/>
          <a:ln w="85725">
            <a:solidFill>
              <a:srgbClr val="943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777966" y="3249199"/>
            <a:ext cx="2508866" cy="2493228"/>
          </a:xfrm>
          <a:prstGeom prst="ellipse">
            <a:avLst/>
          </a:prstGeom>
          <a:solidFill>
            <a:srgbClr val="43B808">
              <a:alpha val="4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837759" y="1482145"/>
            <a:ext cx="5261237" cy="1767847"/>
            <a:chOff x="5063756" y="705006"/>
            <a:chExt cx="7014983" cy="23571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882308"/>
              <a:ext cx="1064541" cy="13283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813" y="720178"/>
              <a:ext cx="1556113" cy="11670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541" y="1513766"/>
              <a:ext cx="1326198" cy="11053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790" y="1676722"/>
              <a:ext cx="2462596" cy="13854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046" y="705006"/>
              <a:ext cx="1310175" cy="2329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672" y="785816"/>
              <a:ext cx="1384820" cy="120191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756" y="1241496"/>
              <a:ext cx="1600200" cy="12001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979" y="1155824"/>
              <a:ext cx="1117815" cy="1676722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 flipV="1">
            <a:off x="1824662" y="4323079"/>
            <a:ext cx="1153232" cy="2312"/>
          </a:xfrm>
          <a:prstGeom prst="straightConnector1">
            <a:avLst/>
          </a:prstGeom>
          <a:ln w="69850"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81200" y="38862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 </a:t>
            </a:r>
            <a:r>
              <a:rPr lang="en-US" dirty="0" smtClean="0">
                <a:solidFill>
                  <a:srgbClr val="FF0000"/>
                </a:solidFill>
              </a:rPr>
              <a:t>Mile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1497 -0.00278 L 0.45508 -0.05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-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6" y="1896666"/>
            <a:ext cx="6415088" cy="3064669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932" y="1294563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There An AmpleHarvest.org Food Pantry Near Me?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6" y="1896666"/>
            <a:ext cx="6415088" cy="30646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1889523"/>
            <a:ext cx="6429375" cy="307895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5" y="1900238"/>
            <a:ext cx="6422231" cy="305752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932" y="1294563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There An AmpleHarvest.org Food Pantry Near Me?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00542"/>
            <a:ext cx="9154886" cy="453676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98" y="1517510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>
                    <a:lumMod val="50000"/>
                  </a:schemeClr>
                </a:solidFill>
              </a:rPr>
              <a:t>AmpleHarvest.org &amp; Feds Feed Families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America’s Gardeners </a:t>
            </a:r>
          </a:p>
          <a:p>
            <a:pPr algn="ctr"/>
            <a:r>
              <a:rPr lang="en-US" sz="2000" i="1" dirty="0" smtClean="0"/>
              <a:t>(especially federal employees)</a:t>
            </a:r>
          </a:p>
          <a:p>
            <a:pPr algn="ctr"/>
            <a:r>
              <a:rPr lang="en-US" sz="3600" b="1" dirty="0" smtClean="0"/>
              <a:t>Ending Hunger &amp; Food Waste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189195" y="5250233"/>
            <a:ext cx="288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Gary Oppenheimer</a:t>
            </a:r>
          </a:p>
          <a:p>
            <a:pPr algn="ctr"/>
            <a:r>
              <a:rPr lang="en-US" b="1" dirty="0" smtClean="0"/>
              <a:t>gary@AmpleHarvest.org</a:t>
            </a:r>
            <a:endParaRPr lang="en-US" b="1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1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6" y="1896666"/>
            <a:ext cx="6415088" cy="30646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1889523"/>
            <a:ext cx="6429375" cy="307895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5" y="1900238"/>
            <a:ext cx="6422231" cy="30575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9" y="1885950"/>
            <a:ext cx="6407944" cy="30861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60" y="1896665"/>
            <a:ext cx="6407944" cy="308610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932" y="1294563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There An AmpleHarvest.org Food Pantry Near Me?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6" y="1896666"/>
            <a:ext cx="6415088" cy="30646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1889523"/>
            <a:ext cx="6429375" cy="307895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5" y="1900238"/>
            <a:ext cx="6422231" cy="30575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9" y="1885950"/>
            <a:ext cx="6407944" cy="30861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60" y="1896665"/>
            <a:ext cx="6407944" cy="30861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6" y="1889523"/>
            <a:ext cx="6415088" cy="307895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932" y="1294563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There An AmpleHarvest.org Food Pantry Near Me?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000"/>
            <a:ext cx="907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More than 8,000 </a:t>
            </a:r>
            <a:r>
              <a:rPr lang="en-US" sz="2000" b="1" dirty="0"/>
              <a:t>food </a:t>
            </a:r>
            <a:r>
              <a:rPr lang="en-US" sz="2000" b="1" dirty="0" smtClean="0"/>
              <a:t>pantries</a:t>
            </a:r>
          </a:p>
          <a:p>
            <a:pPr algn="ctr"/>
            <a:r>
              <a:rPr lang="en-US" sz="2000" b="1" dirty="0" smtClean="0"/>
              <a:t>In 4,200 </a:t>
            </a:r>
            <a:r>
              <a:rPr lang="en-US" sz="2000" b="1" dirty="0"/>
              <a:t>communities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Across </a:t>
            </a:r>
            <a:r>
              <a:rPr lang="en-US" sz="2000" b="1" dirty="0"/>
              <a:t>all 50 states</a:t>
            </a: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932" y="1294563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There An AmpleHarvest.org Food Pantry Near Me?</a:t>
            </a:r>
            <a:endParaRPr lang="en-US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97334"/>
            <a:ext cx="7166743" cy="3756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01926" y="1001141"/>
            <a:ext cx="84610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dirty="0" smtClean="0">
                <a:solidFill>
                  <a:srgbClr val="2008D2"/>
                </a:solidFill>
              </a:rPr>
              <a:t>www.AmpleHarvest.org/FFF</a:t>
            </a:r>
            <a:endParaRPr lang="en-US" altLang="en-US" sz="4000" dirty="0">
              <a:solidFill>
                <a:srgbClr val="2008D2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2542"/>
            <a:ext cx="4686300" cy="11764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88281" y="1732664"/>
            <a:ext cx="6055519" cy="4623686"/>
            <a:chOff x="1488281" y="1732664"/>
            <a:chExt cx="6055519" cy="4623686"/>
          </a:xfrm>
        </p:grpSpPr>
        <p:pic>
          <p:nvPicPr>
            <p:cNvPr id="9" name="Picture 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281" y="1732664"/>
              <a:ext cx="6055519" cy="462368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981" y="3271986"/>
              <a:ext cx="5962269" cy="308436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3" y="1737593"/>
            <a:ext cx="5257800" cy="1251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01926" y="1001141"/>
            <a:ext cx="84610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dirty="0" smtClean="0">
                <a:solidFill>
                  <a:srgbClr val="2008D2"/>
                </a:solidFill>
              </a:rPr>
              <a:t>www.AmpleHarvest.org/FFF</a:t>
            </a:r>
            <a:endParaRPr lang="en-US" altLang="en-US" sz="4000" dirty="0">
              <a:solidFill>
                <a:srgbClr val="2008D2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2542"/>
            <a:ext cx="4686300" cy="11764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88281" y="1732664"/>
            <a:ext cx="6055519" cy="4623686"/>
            <a:chOff x="1488281" y="1732664"/>
            <a:chExt cx="6055519" cy="4623686"/>
          </a:xfrm>
        </p:grpSpPr>
        <p:pic>
          <p:nvPicPr>
            <p:cNvPr id="9" name="Picture 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281" y="1732664"/>
              <a:ext cx="6055519" cy="462368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981" y="3271986"/>
              <a:ext cx="5962269" cy="3084364"/>
            </a:xfrm>
            <a:prstGeom prst="rect">
              <a:avLst/>
            </a:prstGeom>
          </p:spPr>
        </p:pic>
      </p:grpSp>
      <p:sp>
        <p:nvSpPr>
          <p:cNvPr id="12" name="Down Arrow 11"/>
          <p:cNvSpPr/>
          <p:nvPr/>
        </p:nvSpPr>
        <p:spPr>
          <a:xfrm rot="19561001">
            <a:off x="3653633" y="4059002"/>
            <a:ext cx="567883" cy="2028952"/>
          </a:xfrm>
          <a:prstGeom prst="downArrow">
            <a:avLst/>
          </a:prstGeom>
          <a:solidFill>
            <a:srgbClr val="12F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84484" y="3710971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Click More </a:t>
            </a: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Information and </a:t>
            </a:r>
            <a:r>
              <a:rPr lang="en-US" sz="2400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Directions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3" y="1737593"/>
            <a:ext cx="5257800" cy="1251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4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92" y="1583760"/>
            <a:ext cx="5572907" cy="5379579"/>
          </a:xfrm>
          <a:prstGeom prst="rect">
            <a:avLst/>
          </a:prstGeom>
        </p:spPr>
      </p:pic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40759" y="1382627"/>
            <a:ext cx="31522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Pantry Description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Down Arrow 10"/>
          <p:cNvSpPr/>
          <p:nvPr/>
        </p:nvSpPr>
        <p:spPr>
          <a:xfrm rot="3226048">
            <a:off x="5558781" y="1563631"/>
            <a:ext cx="567883" cy="558453"/>
          </a:xfrm>
          <a:prstGeom prst="downArrow">
            <a:avLst/>
          </a:prstGeom>
          <a:solidFill>
            <a:srgbClr val="12F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4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40759" y="1197961"/>
            <a:ext cx="3152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Pantry Location &amp; hours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" y="2371911"/>
            <a:ext cx="8697048" cy="4028889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3226048">
            <a:off x="4601444" y="1247474"/>
            <a:ext cx="567883" cy="2061326"/>
          </a:xfrm>
          <a:prstGeom prst="downArrow">
            <a:avLst/>
          </a:prstGeom>
          <a:solidFill>
            <a:srgbClr val="12F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9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8392286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8392286" cy="2514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235408"/>
              </p:ext>
            </p:extLst>
          </p:nvPr>
        </p:nvGraphicFramePr>
        <p:xfrm>
          <a:off x="1676400" y="829756"/>
          <a:ext cx="4498230" cy="599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400" y="829756"/>
                        <a:ext cx="4498230" cy="5991399"/>
                      </a:xfrm>
                      <a:prstGeom prst="rect">
                        <a:avLst/>
                      </a:prstGeom>
                      <a:ln w="349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874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814888" cy="16002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52800"/>
            <a:ext cx="4337273" cy="142882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26" y="5181600"/>
            <a:ext cx="5302523" cy="1339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0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447800"/>
            <a:ext cx="6477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AmpleHarvest.org is a nationwide 501c3 non-profit running </a:t>
            </a:r>
            <a:r>
              <a:rPr lang="en-US" sz="2800" dirty="0"/>
              <a:t>a </a:t>
            </a:r>
            <a:r>
              <a:rPr lang="en-US" sz="2800" dirty="0" smtClean="0"/>
              <a:t>50 state program ending hunger and the waste of food from 62 million home and community gardens.</a:t>
            </a:r>
            <a:endParaRPr lang="en-US" sz="2800" dirty="0"/>
          </a:p>
          <a:p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7" y="2286000"/>
            <a:ext cx="2319617" cy="41148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95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914400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www.AmpleHarvest.org/FFF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69915"/>
            <a:ext cx="4732490" cy="4773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1981200"/>
            <a:ext cx="1622336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3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AutoShape 2" descr="Image result for yellow pag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77030"/>
            <a:ext cx="5715000" cy="40590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437578" y="6397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231192"/>
            <a:ext cx="2041355" cy="27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57789" y="436419"/>
            <a:ext cx="69750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the food to the pantry when you harvest more than you can use, preserve or share with friends.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for as many years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continue to garden.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2406165"/>
            <a:ext cx="5257800" cy="1251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3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5130"/>
            <a:ext cx="1391977" cy="1423614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81200"/>
            <a:ext cx="4648200" cy="432671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1294709" cy="1451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73663"/>
            <a:ext cx="533400" cy="5334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567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718"/>
            <a:ext cx="1600200" cy="626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990600"/>
            <a:ext cx="777328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Important Points</a:t>
            </a:r>
          </a:p>
          <a:p>
            <a:endParaRPr lang="en-US" sz="28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No donation is too small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Fresh food donations protected by federal law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Donations can continue after FFF ends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Donations are tax deductible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718"/>
            <a:ext cx="1600200" cy="626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990600"/>
            <a:ext cx="7162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Important Points</a:t>
            </a:r>
          </a:p>
          <a:p>
            <a:endParaRPr lang="en-US" sz="28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COVID-19 safety guidance available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Social Distancing built into the model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Fresh food donations more important than ever for health, immunity and recovery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Promotes community engagement.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774403" cy="394571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648200" cy="39457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756911"/>
            <a:ext cx="32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Is “Food Waste”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334000"/>
            <a:ext cx="4659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Donated By A Home Gardener </a:t>
            </a:r>
            <a:endParaRPr lang="en-US" sz="2400" b="1" dirty="0"/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6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756911"/>
            <a:ext cx="32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Is “Food Waste”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5334000"/>
            <a:ext cx="4659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Donated By A Home Gardener </a:t>
            </a:r>
            <a:endParaRPr lang="en-US" sz="2400" b="1" dirty="0"/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0" y="1219200"/>
            <a:ext cx="885642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5" y="1766334"/>
            <a:ext cx="5462373" cy="363633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56911"/>
            <a:ext cx="32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Is “Food Waste”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5334000"/>
            <a:ext cx="4659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Donated By A Home Gardener </a:t>
            </a:r>
            <a:endParaRPr lang="en-US" sz="2400" b="1" dirty="0"/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35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846552"/>
            <a:ext cx="3429000" cy="125276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9" y="1540253"/>
            <a:ext cx="1552702" cy="112905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0"/>
            <a:ext cx="7512436" cy="38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2" y="889108"/>
            <a:ext cx="5023108" cy="170823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3214164" cy="248930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19" y="1600200"/>
            <a:ext cx="2946681" cy="24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1" y="2228850"/>
            <a:ext cx="4994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In EVERY Community In America</a:t>
            </a:r>
          </a:p>
          <a:p>
            <a:endParaRPr lang="en-US" sz="2400" b="1"/>
          </a:p>
          <a:p>
            <a:r>
              <a:rPr lang="en-US" sz="2400" b="1"/>
              <a:t>There Are Two Audiences....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2" y="889108"/>
            <a:ext cx="5023108" cy="170823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9" y="2895600"/>
            <a:ext cx="3352972" cy="142882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46" y="2857500"/>
            <a:ext cx="4073652" cy="373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2" y="889108"/>
            <a:ext cx="5023108" cy="170823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3505200"/>
            <a:ext cx="8775700" cy="2774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1921" y="2820440"/>
            <a:ext cx="543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Visit www.AmpleHarvest.org/impact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01668"/>
            <a:ext cx="2667000" cy="1678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5806589"/>
            <a:ext cx="807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Questions?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38063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Additional Resources</a:t>
            </a:r>
            <a:endParaRPr lang="en-US" sz="2400" u="sng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Looking to </a:t>
            </a:r>
            <a:r>
              <a:rPr lang="en-US" sz="2400" b="1" dirty="0" smtClean="0"/>
              <a:t>start gardening </a:t>
            </a:r>
            <a:r>
              <a:rPr lang="en-US" sz="2400" dirty="0" smtClean="0"/>
              <a:t>or expand your garden?</a:t>
            </a:r>
          </a:p>
          <a:p>
            <a:pPr algn="ctr"/>
            <a:r>
              <a:rPr lang="en-US" sz="2400" dirty="0" smtClean="0"/>
              <a:t>Bonnie Plants and AmpleHarvest.org have the perfect solution for you:</a:t>
            </a:r>
          </a:p>
          <a:p>
            <a:pPr algn="ctr"/>
            <a:r>
              <a:rPr lang="en-US" sz="2400" dirty="0" smtClean="0">
                <a:hlinkClick r:id="rId5"/>
              </a:rPr>
              <a:t>www.AmpleHarvest.org/BonniePlants</a:t>
            </a:r>
            <a:endParaRPr lang="en-US" sz="2400" dirty="0" smtClean="0"/>
          </a:p>
          <a:p>
            <a:pPr algn="ctr"/>
            <a:endParaRPr lang="en-US" sz="2400" dirty="0" smtClean="0">
              <a:solidFill>
                <a:srgbClr val="2008D2"/>
              </a:solidFill>
            </a:endParaRPr>
          </a:p>
          <a:p>
            <a:pPr algn="ctr"/>
            <a:r>
              <a:rPr lang="en-US" sz="2400" dirty="0" smtClean="0"/>
              <a:t>Looking </a:t>
            </a:r>
            <a:r>
              <a:rPr lang="en-US" sz="2400" dirty="0"/>
              <a:t>to </a:t>
            </a:r>
            <a:r>
              <a:rPr lang="en-US" sz="2400" b="1" dirty="0" smtClean="0"/>
              <a:t>help more food pantries </a:t>
            </a:r>
            <a:r>
              <a:rPr lang="en-US" sz="2400" dirty="0" smtClean="0"/>
              <a:t>in your community benefit from AmpleHarvest.org?</a:t>
            </a:r>
          </a:p>
          <a:p>
            <a:pPr algn="ctr"/>
            <a:r>
              <a:rPr lang="en-US" sz="2400" dirty="0" smtClean="0"/>
              <a:t>Visit </a:t>
            </a:r>
            <a:r>
              <a:rPr lang="en-US" sz="2400" dirty="0" smtClean="0">
                <a:hlinkClick r:id="rId6"/>
              </a:rPr>
              <a:t>www.AmpleHarvest.org/local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457"/>
            <a:ext cx="1447800" cy="9739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6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9844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FFF Champions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Guide</a:t>
            </a:r>
            <a:r>
              <a:rPr lang="en-US" sz="2400" dirty="0"/>
              <a:t>: </a:t>
            </a:r>
            <a:r>
              <a:rPr lang="en-US" sz="2400" dirty="0" smtClean="0">
                <a:solidFill>
                  <a:srgbClr val="2008D2"/>
                </a:solidFill>
              </a:rPr>
              <a:t>AmpleHarvest.org/</a:t>
            </a:r>
            <a:r>
              <a:rPr lang="en-US" sz="2400" dirty="0" err="1" smtClean="0">
                <a:solidFill>
                  <a:srgbClr val="2008D2"/>
                </a:solidFill>
              </a:rPr>
              <a:t>FFFposter</a:t>
            </a:r>
            <a:endParaRPr lang="en-US" sz="2400" dirty="0" smtClean="0">
              <a:solidFill>
                <a:srgbClr val="2008D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457"/>
            <a:ext cx="1447800" cy="9739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572241" cy="50346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9844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FFF Champions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Guide</a:t>
            </a:r>
            <a:r>
              <a:rPr lang="en-US" sz="2400" dirty="0"/>
              <a:t>: </a:t>
            </a:r>
            <a:r>
              <a:rPr lang="en-US" sz="2400" dirty="0" smtClean="0">
                <a:solidFill>
                  <a:srgbClr val="2008D2"/>
                </a:solidFill>
              </a:rPr>
              <a:t>AmpleHarvest.org/</a:t>
            </a:r>
            <a:r>
              <a:rPr lang="en-US" sz="2400" dirty="0" err="1" smtClean="0">
                <a:solidFill>
                  <a:srgbClr val="2008D2"/>
                </a:solidFill>
              </a:rPr>
              <a:t>FFFguide</a:t>
            </a:r>
            <a:endParaRPr lang="en-US" sz="2400" dirty="0" smtClean="0">
              <a:solidFill>
                <a:srgbClr val="2008D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457"/>
            <a:ext cx="1447800" cy="9739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8185"/>
            <a:ext cx="2489408" cy="3032242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9" y="2133600"/>
            <a:ext cx="2160838" cy="2425879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92" y="3033215"/>
            <a:ext cx="2054249" cy="2651242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00" y="3886201"/>
            <a:ext cx="2626267" cy="2362200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1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01668"/>
            <a:ext cx="2667000" cy="1678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5806589"/>
            <a:ext cx="807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Questions?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98444"/>
            <a:ext cx="8305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FFF Champions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Guide</a:t>
            </a:r>
            <a:r>
              <a:rPr lang="en-US" sz="2400" dirty="0"/>
              <a:t>: </a:t>
            </a:r>
            <a:r>
              <a:rPr lang="en-US" sz="2400" dirty="0" smtClean="0">
                <a:solidFill>
                  <a:srgbClr val="2008D2"/>
                </a:solidFill>
              </a:rPr>
              <a:t>AmpleHarvest.org/</a:t>
            </a:r>
            <a:r>
              <a:rPr lang="en-US" sz="2400" dirty="0" err="1" smtClean="0">
                <a:solidFill>
                  <a:srgbClr val="2008D2"/>
                </a:solidFill>
              </a:rPr>
              <a:t>FFFguide</a:t>
            </a:r>
            <a:endParaRPr lang="en-US" sz="2400" dirty="0" smtClean="0">
              <a:solidFill>
                <a:srgbClr val="2008D2"/>
              </a:solidFill>
            </a:endParaRPr>
          </a:p>
          <a:p>
            <a:pPr algn="ctr"/>
            <a:r>
              <a:rPr lang="en-US" sz="2400" dirty="0" smtClean="0"/>
              <a:t>Office Poster</a:t>
            </a:r>
            <a:r>
              <a:rPr lang="en-US" sz="2400" dirty="0"/>
              <a:t>: </a:t>
            </a:r>
            <a:r>
              <a:rPr lang="en-US" sz="2400" dirty="0" smtClean="0">
                <a:solidFill>
                  <a:srgbClr val="2008D2"/>
                </a:solidFill>
              </a:rPr>
              <a:t>AmpleHarvest.org/</a:t>
            </a:r>
            <a:r>
              <a:rPr lang="en-US" sz="2400" dirty="0" err="1" smtClean="0">
                <a:solidFill>
                  <a:srgbClr val="2008D2"/>
                </a:solidFill>
              </a:rPr>
              <a:t>FFFposter</a:t>
            </a:r>
            <a:endParaRPr lang="en-US" sz="2400" dirty="0" smtClean="0">
              <a:solidFill>
                <a:srgbClr val="2008D2"/>
              </a:solidFill>
            </a:endParaRPr>
          </a:p>
          <a:p>
            <a:pPr algn="ctr"/>
            <a:endParaRPr lang="en-US" sz="2400" b="1" dirty="0" smtClean="0">
              <a:solidFill>
                <a:srgbClr val="2008D2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2008D2"/>
                </a:solidFill>
              </a:rPr>
              <a:t> </a:t>
            </a:r>
            <a:r>
              <a:rPr lang="en-US" sz="2400" b="1" dirty="0" smtClean="0"/>
              <a:t>For ALL Growers</a:t>
            </a:r>
          </a:p>
          <a:p>
            <a:pPr algn="ctr"/>
            <a:r>
              <a:rPr lang="en-US" sz="2400" dirty="0" smtClean="0"/>
              <a:t>Donating Food: </a:t>
            </a:r>
            <a:r>
              <a:rPr lang="en-US" sz="2400" b="1" dirty="0" smtClean="0">
                <a:solidFill>
                  <a:srgbClr val="2008D2"/>
                </a:solidFill>
              </a:rPr>
              <a:t>AmpleHarvest.org/FFF</a:t>
            </a:r>
          </a:p>
          <a:p>
            <a:pPr algn="ctr"/>
            <a:r>
              <a:rPr lang="en-US" sz="2400" dirty="0" smtClean="0"/>
              <a:t>FAQ: </a:t>
            </a:r>
            <a:r>
              <a:rPr lang="en-US" sz="2400" dirty="0" smtClean="0">
                <a:solidFill>
                  <a:srgbClr val="2008D2"/>
                </a:solidFill>
              </a:rPr>
              <a:t>AmpleHarvest.org/FFFFAQ</a:t>
            </a:r>
            <a:endParaRPr lang="en-US" sz="2400" b="1" dirty="0" smtClean="0">
              <a:solidFill>
                <a:srgbClr val="2008D2"/>
              </a:solidFill>
            </a:endParaRPr>
          </a:p>
          <a:p>
            <a:pPr algn="ctr"/>
            <a:r>
              <a:rPr lang="en-US" sz="2400" dirty="0" smtClean="0"/>
              <a:t>Reporting Donations: </a:t>
            </a:r>
            <a:r>
              <a:rPr lang="en-US" sz="2400" dirty="0" smtClean="0">
                <a:solidFill>
                  <a:srgbClr val="2008D2"/>
                </a:solidFill>
              </a:rPr>
              <a:t>AmpleHarvest.org/</a:t>
            </a:r>
            <a:r>
              <a:rPr lang="en-US" sz="2400" dirty="0" err="1" smtClean="0">
                <a:solidFill>
                  <a:srgbClr val="2008D2"/>
                </a:solidFill>
              </a:rPr>
              <a:t>FFFreport</a:t>
            </a:r>
            <a:endParaRPr lang="en-US" sz="2400" dirty="0" smtClean="0">
              <a:solidFill>
                <a:srgbClr val="2008D2"/>
              </a:solidFill>
            </a:endParaRPr>
          </a:p>
          <a:p>
            <a:pPr algn="ctr"/>
            <a:endParaRPr lang="en-US" sz="2400" b="1" dirty="0">
              <a:solidFill>
                <a:srgbClr val="2008D2"/>
              </a:solidFill>
            </a:endParaRPr>
          </a:p>
          <a:p>
            <a:pPr algn="ctr"/>
            <a:r>
              <a:rPr lang="en-US" sz="2800" i="1" dirty="0" smtClean="0"/>
              <a:t>Learn More at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AmpleHarvest.org/TED &amp; AmpleHarvest.org/CNN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457"/>
            <a:ext cx="1447800" cy="9739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1295400" y="2048396"/>
            <a:ext cx="457200" cy="381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315200" y="2048396"/>
            <a:ext cx="457200" cy="381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6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007137"/>
            <a:ext cx="3165819" cy="249287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32537"/>
            <a:ext cx="3001095" cy="245745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78682"/>
            <a:ext cx="8991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trike="dblStrike" dirty="0" smtClean="0">
                <a:solidFill>
                  <a:schemeClr val="bg1">
                    <a:lumMod val="50000"/>
                  </a:schemeClr>
                </a:solidFill>
              </a:rPr>
              <a:t>42</a:t>
            </a:r>
            <a:r>
              <a:rPr lang="en-US" sz="2800" dirty="0" smtClean="0"/>
              <a:t> 62! Million Home &amp; Community Gardeners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40% of All Households</a:t>
            </a:r>
          </a:p>
          <a:p>
            <a:pPr algn="ctr"/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007137"/>
            <a:ext cx="3165819" cy="249287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78682"/>
            <a:ext cx="8991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2.1 million Federal Employees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840,000 Home &amp; Community Gardeners</a:t>
            </a:r>
          </a:p>
          <a:p>
            <a:pPr algn="ctr"/>
            <a:endParaRPr lang="en-US" sz="3200" dirty="0"/>
          </a:p>
        </p:txBody>
      </p:sp>
      <p:pic>
        <p:nvPicPr>
          <p:cNvPr id="1026" name="Picture 2" descr="https://miro.medium.com/max/2160/1*eSxEX83FzdZsFnQwCkzw6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98" y="1968769"/>
            <a:ext cx="4038600" cy="25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4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4" y="990600"/>
            <a:ext cx="3002543" cy="2080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990600"/>
            <a:ext cx="20072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Home Gardens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600"/>
            <a:ext cx="4726784" cy="217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2900" y="1000354"/>
            <a:ext cx="2650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Community Gardens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5" y="3376393"/>
            <a:ext cx="4295666" cy="2200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7009" y="3347808"/>
            <a:ext cx="23620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Roof Top Gardens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5" y="3376393"/>
            <a:ext cx="3009169" cy="2250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9163" y="3347808"/>
            <a:ext cx="24545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Container Gardens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9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pic>
        <p:nvPicPr>
          <p:cNvPr id="2050" name="Picture 2" descr="Help hungry families with food don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6" y="931628"/>
            <a:ext cx="3573826" cy="17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ving from the gardenGardeners, amateur farmers donate surplus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31628"/>
            <a:ext cx="3580747" cy="23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arvesting for First-Time Gardener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arvesting for First-Time Garden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5" y="2710590"/>
            <a:ext cx="3916288" cy="24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hyhunger.org/wp-content/uploads/2019/06/ROOTReport-BUG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73" y="2927124"/>
            <a:ext cx="37338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925" y="5638800"/>
            <a:ext cx="704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Gardeners Harvest Enough Surplus To Feed 28 Million People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3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2" y="2743200"/>
            <a:ext cx="3714749" cy="2777463"/>
          </a:xfrm>
          <a:prstGeom prst="rect">
            <a:avLst/>
          </a:prstGeom>
        </p:spPr>
      </p:pic>
      <p:pic>
        <p:nvPicPr>
          <p:cNvPr id="8" name="Picture 2" descr="Image result for senior hunger in amer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31" y="1657351"/>
            <a:ext cx="5488781" cy="18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29" y="1939827"/>
            <a:ext cx="3014663" cy="366613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1600200" cy="626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78682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trike="dblStrike" dirty="0" smtClean="0">
                <a:solidFill>
                  <a:schemeClr val="bg1">
                    <a:lumMod val="50000"/>
                  </a:schemeClr>
                </a:solidFill>
              </a:rPr>
              <a:t>40</a:t>
            </a:r>
            <a:r>
              <a:rPr lang="en-US" sz="3200" dirty="0" smtClean="0"/>
              <a:t> 42! million food insecure people</a:t>
            </a:r>
          </a:p>
          <a:p>
            <a:pPr algn="ctr"/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" y="152400"/>
            <a:ext cx="3390900" cy="694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954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jJNowcxgucsM2SeU1l3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rmfvupp3R8ZnnUXu4nK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80510</TotalTime>
  <Words>595</Words>
  <Application>Microsoft Office PowerPoint</Application>
  <PresentationFormat>On-screen Show (4:3)</PresentationFormat>
  <Paragraphs>200</Paragraphs>
  <Slides>45</Slides>
  <Notes>45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Wingdings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goppenheimer</dc:creator>
  <cp:lastModifiedBy>Gary Oppenheimer</cp:lastModifiedBy>
  <cp:revision>1279</cp:revision>
  <dcterms:created xsi:type="dcterms:W3CDTF">2009-09-21T17:43:36Z</dcterms:created>
  <dcterms:modified xsi:type="dcterms:W3CDTF">2022-07-23T14:13:04Z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DocumentId">
    <vt:lpwstr>1qHoxx8jjdzPTVzc84eYozwf-qnfedj1lVEQFIkiuUrk</vt:lpwstr>
  </property>
  <property fmtid="{D5CDD505-2E9C-101B-9397-08002B2CF9AE}" pid="3" name="Google.Documents.RevisionId">
    <vt:lpwstr>09106160323398815413</vt:lpwstr>
  </property>
  <property fmtid="{D5CDD505-2E9C-101B-9397-08002B2CF9AE}" pid="4" name="Google.Documents.PreviousRevisionId">
    <vt:lpwstr>03310660398902486181</vt:lpwstr>
  </property>
  <property fmtid="{D5CDD505-2E9C-101B-9397-08002B2CF9AE}" pid="5" name="Google.Documents.PluginVersion">
    <vt:lpwstr>2.0.2424.7283</vt:lpwstr>
  </property>
  <property fmtid="{D5CDD505-2E9C-101B-9397-08002B2CF9AE}" pid="6" name="Google.Documents.MergeIncapabilityFlags">
    <vt:i4>0</vt:i4>
  </property>
  <property fmtid="{D5CDD505-2E9C-101B-9397-08002B2CF9AE}" pid="7" name="Google.Documents.Tracking">
    <vt:lpwstr>false</vt:lpwstr>
  </property>
</Properties>
</file>