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9" r:id="rId2"/>
    <p:sldId id="912" r:id="rId3"/>
    <p:sldId id="897" r:id="rId4"/>
    <p:sldId id="899" r:id="rId5"/>
    <p:sldId id="975" r:id="rId6"/>
    <p:sldId id="976" r:id="rId7"/>
    <p:sldId id="833" r:id="rId8"/>
    <p:sldId id="834" r:id="rId9"/>
    <p:sldId id="852" r:id="rId10"/>
    <p:sldId id="860" r:id="rId11"/>
    <p:sldId id="835" r:id="rId12"/>
    <p:sldId id="916" r:id="rId13"/>
    <p:sldId id="915" r:id="rId14"/>
    <p:sldId id="918" r:id="rId15"/>
    <p:sldId id="946" r:id="rId16"/>
    <p:sldId id="945" r:id="rId17"/>
    <p:sldId id="954" r:id="rId18"/>
    <p:sldId id="939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B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55" autoAdjust="0"/>
    <p:restoredTop sz="94762" autoAdjust="0"/>
  </p:normalViewPr>
  <p:slideViewPr>
    <p:cSldViewPr showGuides="1">
      <p:cViewPr>
        <p:scale>
          <a:sx n="90" d="100"/>
          <a:sy n="90" d="100"/>
        </p:scale>
        <p:origin x="-91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9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1817345-41F1-4357-9641-0A13666800BF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BA074EE-CBFB-4A2E-9EFE-A6220DC7E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5F2EEF-5EE8-4050-9F83-E20DFC29530D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72DCD5-273C-4AD9-8654-F8535664E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45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722B5-5FCC-40DE-A23E-3D7CEF1289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9B54-8E09-4D76-8A4B-9C53DF151A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/>
              <a:t> 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08E96-8672-457C-9C77-BAF88FE26A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E5B9C-8EF1-4C91-AE10-3BF0199F81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D3854-5006-4048-ACB7-26F3E4FF02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322CE-BF09-478E-AC65-DD1CB3FD9A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BC2B8-2AD9-4A12-B7DE-EEB31B55CA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BC2B8-2AD9-4A12-B7DE-EEB31B55CA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/>
              <a:t>Jamie Oliver – TED speaker</a:t>
            </a:r>
          </a:p>
          <a:p>
            <a:endParaRPr lang="en-US" sz="1300" dirty="0"/>
          </a:p>
          <a:p>
            <a:r>
              <a:rPr lang="en-US" sz="1300" dirty="0"/>
              <a:t>First Lady Michelle Obama – Lets Move</a:t>
            </a:r>
          </a:p>
          <a:p>
            <a:endParaRPr lang="en-US" sz="1300" dirty="0"/>
          </a:p>
          <a:p>
            <a:r>
              <a:rPr lang="en-US" sz="1300" dirty="0"/>
              <a:t>Michael Pollan – Author</a:t>
            </a:r>
          </a:p>
          <a:p>
            <a:endParaRPr lang="en-US" sz="1300" dirty="0"/>
          </a:p>
          <a:p>
            <a:r>
              <a:rPr lang="en-US" sz="1300" dirty="0"/>
              <a:t>For the millions of Americans who can’t afford healthier eating, ampleharvest.org is enabling what they advocate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28A1A-1FB8-427D-8C5B-68A2B46536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300" dirty="0"/>
              <a:t>Jamie Oliver – TED speaker</a:t>
            </a:r>
          </a:p>
          <a:p>
            <a:endParaRPr lang="en-US" sz="1300" dirty="0"/>
          </a:p>
          <a:p>
            <a:r>
              <a:rPr lang="en-US" sz="1300" dirty="0"/>
              <a:t>First Lady Michelle Obama – Lets Move</a:t>
            </a:r>
          </a:p>
          <a:p>
            <a:endParaRPr lang="en-US" sz="1300" dirty="0"/>
          </a:p>
          <a:p>
            <a:r>
              <a:rPr lang="en-US" sz="1300" dirty="0"/>
              <a:t>Michael Pollan – Author</a:t>
            </a:r>
          </a:p>
          <a:p>
            <a:endParaRPr lang="en-US" sz="1300" dirty="0"/>
          </a:p>
          <a:p>
            <a:r>
              <a:rPr lang="en-US" sz="1300" dirty="0"/>
              <a:t>For the millions of Americans who can’t afford healthier eating, ampleharvest.org is enabling what they advocate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28A1A-1FB8-427D-8C5B-68A2B46536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722B5-5FCC-40DE-A23E-3D7CEF1289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852">
              <a:defRPr/>
            </a:pPr>
            <a:r>
              <a:rPr lang="en-US" dirty="0" smtClean="0"/>
              <a:t>Billions spent annually to fund food programs.  Costs increase as food insecurity increases.  </a:t>
            </a:r>
            <a:r>
              <a:rPr lang="en-US" u="sng" dirty="0" smtClean="0"/>
              <a:t>Increases national health case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852">
              <a:defRPr/>
            </a:pPr>
            <a:r>
              <a:rPr lang="en-US" dirty="0" smtClean="0"/>
              <a:t>Billions spent annually to fund food programs.  Costs increase as food insecurity increases.  </a:t>
            </a:r>
            <a:r>
              <a:rPr lang="en-US" u="sng" dirty="0" smtClean="0"/>
              <a:t>Increases national health case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852">
              <a:defRPr/>
            </a:pPr>
            <a:r>
              <a:rPr lang="en-US" dirty="0" smtClean="0"/>
              <a:t>Billions spent annually to fund food programs.  Costs increase as food insecurity increases.  </a:t>
            </a:r>
            <a:r>
              <a:rPr lang="en-US" u="sng" dirty="0" smtClean="0"/>
              <a:t>Increases national health case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852">
              <a:defRPr/>
            </a:pPr>
            <a:r>
              <a:rPr lang="en-US" dirty="0" smtClean="0"/>
              <a:t>Billions spent annually to fund food programs.  Costs increase as food insecurity increases.  </a:t>
            </a:r>
            <a:r>
              <a:rPr lang="en-US" u="sng" dirty="0" smtClean="0"/>
              <a:t>Increases national health case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0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 </a:t>
            </a:r>
          </a:p>
          <a:p>
            <a:r>
              <a:rPr lang="en-US" sz="1300" dirty="0"/>
              <a:t>40 million Americans grow food in home gardens average harvest is 300 lbs per growing season</a:t>
            </a:r>
          </a:p>
          <a:p>
            <a:r>
              <a:rPr lang="en-US" sz="13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0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342B0-BD5E-419F-8B2F-684848221D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9B54-8E09-4D76-8A4B-9C53DF151A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5A35-B5CB-409B-8D9D-D378ECB3614A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9510-49B2-4635-88BE-83CC1499A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264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6E26-D096-459A-914E-3EAF79CC8121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15E3-C73D-4EC6-9AC8-D47353280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8750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3CAE-FE2D-4E86-8A6C-37C3BBEA99A3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84D9-5445-4C2B-80FB-2F2E871B2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9229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4CCB-5C93-4003-9010-AE936BEA5BC0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3FD4-69BE-4B38-8AF3-A94CDC2F3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2207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A771-1277-4A35-A888-A3D73678F5C9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B981-5FD3-424F-B4B9-DA91389A7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300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14F5-D194-4B3D-8A2E-63E22314690F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60DE-28D3-40B3-8322-E254CEF50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572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D87E-111A-4CE1-81F5-98F8AAB92300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E30F-59DD-43BD-B972-4EB6145A7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3760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A795-BC23-480F-BB27-03363D9C7864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4A22-174F-4195-821D-638C675E5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5738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04C1-B15E-4746-B217-DFAD0DE188B5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4CFF-4429-4F6B-ACDA-0A6FA3667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8743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54B7-449F-4ECA-B724-9B2250D82159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F00C-3975-420B-A1FB-A21AB045E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3691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C90B-9239-4EEE-A168-84D904456B26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A6DE-6EB4-4A21-B4BA-506FE4E9B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204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076FE-F0CE-4455-8217-14D3B37D27EC}" type="datetimeFigureOut">
              <a:rPr lang="en-US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33C84-B4BB-4048-95D4-6D7412715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pleharvest.org/simg/pantries/303.jp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pleharvest.org/simg/pantries/800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www.ampleharvest.org/simg/pantries/394.jpg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hyperlink" Target="http://www.ampleharvest.org/support" TargetMode="External"/><Relationship Id="rId5" Type="http://schemas.openxmlformats.org/officeDocument/2006/relationships/image" Target="../media/image43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tmp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ampleharvest.org/simg/pantries/48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tmp"/><Relationship Id="rId9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5" Type="http://schemas.openxmlformats.org/officeDocument/2006/relationships/hyperlink" Target="http://www.ampleharvest.org/simg/pantries/486.jp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5.tmp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jpeg"/><Relationship Id="rId18" Type="http://schemas.openxmlformats.org/officeDocument/2006/relationships/image" Target="../media/image7.jpeg"/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hyperlink" Target="http://www.ampleharvest.org/simg/pantries/486.jpg" TargetMode="External"/><Relationship Id="rId2" Type="http://schemas.openxmlformats.org/officeDocument/2006/relationships/tags" Target="../tags/tag6.xml"/><Relationship Id="rId16" Type="http://schemas.microsoft.com/office/2007/relationships/hdphoto" Target="../media/hdphoto4.wdp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image" Target="../media/image20.jpe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2.jpeg"/><Relationship Id="rId10" Type="http://schemas.openxmlformats.org/officeDocument/2006/relationships/image" Target="../media/image12.png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18" Type="http://schemas.openxmlformats.org/officeDocument/2006/relationships/image" Target="../media/image25.jpe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image" Target="../media/image16.jpe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20" Type="http://schemas.openxmlformats.org/officeDocument/2006/relationships/image" Target="../media/image7.jpeg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11" Type="http://schemas.openxmlformats.org/officeDocument/2006/relationships/image" Target="../media/image20.jpe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4.jpg"/><Relationship Id="rId10" Type="http://schemas.openxmlformats.org/officeDocument/2006/relationships/image" Target="../media/image12.png"/><Relationship Id="rId19" Type="http://schemas.openxmlformats.org/officeDocument/2006/relationships/hyperlink" Target="http://www.ampleharvest.org/simg/pantries/486.jpg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jpeg"/><Relationship Id="rId5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4340" y="-1"/>
            <a:ext cx="1569660" cy="646331"/>
          </a:xfrm>
          <a:prstGeom prst="rect">
            <a:avLst/>
          </a:prstGeom>
          <a:gradFill>
            <a:gsLst>
              <a:gs pos="0">
                <a:srgbClr val="FFF200">
                  <a:alpha val="49000"/>
                </a:srgbClr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</a:t>
            </a:r>
          </a:p>
          <a:p>
            <a:r>
              <a:rPr lang="en-US" dirty="0" smtClean="0"/>
              <a:t>Chokepoints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2" y="2612341"/>
            <a:ext cx="5505450" cy="384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640" y="1966010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Hunger Chokepoints</a:t>
            </a:r>
          </a:p>
          <a:p>
            <a:pPr algn="ctr"/>
            <a:r>
              <a:rPr lang="en-US" dirty="0" smtClean="0"/>
              <a:t>What if connections between fresh food and hungry people were blocked?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5481924"/>
            <a:ext cx="4040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AmpleHarvest.org Impact Map Today</a:t>
            </a:r>
          </a:p>
          <a:p>
            <a:pPr algn="ctr"/>
            <a:r>
              <a:rPr lang="en-US" dirty="0" smtClean="0"/>
              <a:t>6,700 Food Pantries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376076"/>
            <a:ext cx="8535592" cy="4105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4909" y="4343400"/>
            <a:ext cx="349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B6D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3200" b="1" dirty="0">
              <a:solidFill>
                <a:srgbClr val="CB6D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79" y="5059429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helping 1 in 5 pantries nationwide get locally grown fresh food – for free.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0"/>
            <a:ext cx="19050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58" y="1597800"/>
            <a:ext cx="3454400" cy="2590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71540"/>
            <a:ext cx="3640474" cy="2658834"/>
          </a:xfrm>
          <a:prstGeom prst="rect">
            <a:avLst/>
          </a:prstGeom>
          <a:noFill/>
          <a:ln>
            <a:noFill/>
          </a:ln>
          <a:effectLst>
            <a:outerShdw dir="3720000" algn="ctr" rotWithShape="0">
              <a:schemeClr val="tx2">
                <a:lumMod val="40000"/>
                <a:lumOff val="60000"/>
              </a:schemeClr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5" y="2125513"/>
            <a:ext cx="3108988" cy="23317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70AE37C0-5375-43C2-830E-19AE4408B12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40125"/>
            <a:ext cx="2861665" cy="214624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5" y="4508229"/>
            <a:ext cx="3108988" cy="2322145"/>
          </a:xfrm>
          <a:prstGeom prst="rect">
            <a:avLst/>
          </a:prstGeom>
          <a:noFill/>
          <a:ln>
            <a:noFill/>
          </a:ln>
          <a:effectLst>
            <a:outerShdw dir="2700000" algn="ctr" rotWithShape="0">
              <a:schemeClr val="bg1">
                <a:lumMod val="75000"/>
              </a:schemeClr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62800" y="0"/>
            <a:ext cx="1981200" cy="1107996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Future:</a:t>
            </a:r>
          </a:p>
          <a:p>
            <a:r>
              <a:rPr lang="en-US" sz="1600" b="1" dirty="0" smtClean="0"/>
              <a:t>Gardeners Donating Food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1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sustainablewestmilford.org/i/Com%20Garden/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162800" y="0"/>
            <a:ext cx="1981200" cy="1354217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Future:</a:t>
            </a:r>
          </a:p>
          <a:p>
            <a:r>
              <a:rPr lang="en-US" sz="1600" b="1" dirty="0" smtClean="0"/>
              <a:t>Community Gardens donating food</a:t>
            </a:r>
            <a:endParaRPr lang="en-US" dirty="0"/>
          </a:p>
        </p:txBody>
      </p:sp>
      <p:pic>
        <p:nvPicPr>
          <p:cNvPr id="13" name="Picture 2" descr="http://www.sustainablewestmilford.org/i/Com%20Garden/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33775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5" descr="a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362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62800" y="0"/>
            <a:ext cx="1981200" cy="1107996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Future:</a:t>
            </a:r>
          </a:p>
          <a:p>
            <a:r>
              <a:rPr lang="en-US" sz="1600" b="1" dirty="0" smtClean="0"/>
              <a:t>Farmers donating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2" descr="http://www.sustainablewestmilford.org/i/Com%20Garden/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054" y="2036135"/>
            <a:ext cx="2957563" cy="21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2" descr="http://www.sustainablewestmilford.org/i/Com%20Garden/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91513"/>
            <a:ext cx="3242930" cy="43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ampleharvest.org/simg/pantries/800_t.jpg">
            <a:hlinkClick r:id="rId6" tooltip="St Francis Center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5700" y="4253355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ampleharvest.org/simg/pantries/303_t.jpg">
            <a:hlinkClick r:id="rId8" tooltip="Gifts of Lov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8112" y="2209800"/>
            <a:ext cx="1400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ampleharvest.org/simg/pantries/394_t.jpg">
            <a:hlinkClick r:id="rId10" tooltip="Mid-South Food Bank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4013126"/>
            <a:ext cx="3217113" cy="242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62800" y="0"/>
            <a:ext cx="1981200" cy="1107996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Future:</a:t>
            </a:r>
          </a:p>
          <a:p>
            <a:r>
              <a:rPr lang="en-US" sz="1600" b="1" dirty="0" smtClean="0"/>
              <a:t>Pantries receiving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745" y="2057400"/>
            <a:ext cx="61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Makes AmpleHarvest.org’s Model So Extraordinary?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399" y="2514600"/>
            <a:ext cx="35060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Simple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“Makes Sense”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Uses existing 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Works in legacy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Viral spread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4113" y="2514600"/>
            <a:ext cx="3634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Efficient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Food Purchased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Logistics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Warehousing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Moves Information – Not Food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399" y="4343400"/>
            <a:ext cx="4040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Universal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Works in any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Works with home growers &amp; farms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Builds community bridges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Sourced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4270" y="4343400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Meets Pressing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Hunger/Nutrition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Childhood Obesity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Type II Diabetes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0"/>
            <a:ext cx="19812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6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745" y="2057400"/>
            <a:ext cx="61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Makes AmpleHarvest.org’s Model So Extraordinary?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399" y="2514600"/>
            <a:ext cx="71654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Other Good Stuff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Works on a budget that’s a fraction of any other national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Sustainable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advantage of inherent good will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Offer donors without cash the opportunity to give charity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Food donations are tax deductible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Food donations covered by federal Good Samaritan law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Supported by all faith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Essentially cost free to the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Well positioned to solve a problem and “go home”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“Feels right.”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0"/>
            <a:ext cx="19812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The Future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0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5841" y="2819400"/>
            <a:ext cx="576472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Your Help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Support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Marketing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Introductions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Employee Contributions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Opportunities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Food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Drives</a:t>
            </a:r>
          </a:p>
          <a:p>
            <a:pPr algn="ctr"/>
            <a:endParaRPr lang="en-US" sz="2000" dirty="0"/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62800" y="0"/>
            <a:ext cx="19812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Join 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5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2" y="2510594"/>
            <a:ext cx="6093751" cy="3834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Nourishing – Not Just Feeding America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9586" y="6246491"/>
            <a:ext cx="485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6"/>
              </a:rPr>
              <a:t>www.AmpleHarvest.org/support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0"/>
            <a:ext cx="19812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Join 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2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4340" y="-1"/>
            <a:ext cx="1569660" cy="646331"/>
          </a:xfrm>
          <a:prstGeom prst="rect">
            <a:avLst/>
          </a:prstGeom>
          <a:gradFill>
            <a:gsLst>
              <a:gs pos="0">
                <a:srgbClr val="FFF200">
                  <a:alpha val="49000"/>
                </a:srgbClr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</a:t>
            </a:r>
          </a:p>
          <a:p>
            <a:r>
              <a:rPr lang="en-US" dirty="0" smtClean="0"/>
              <a:t>Chokepoints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640" y="1966010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Hunger Chokepoints</a:t>
            </a:r>
          </a:p>
          <a:p>
            <a:pPr algn="ctr"/>
            <a:r>
              <a:rPr lang="en-US" dirty="0" smtClean="0"/>
              <a:t>What if connections between fresh food and hungry people were blocked?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880"/>
            <a:ext cx="435967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34193"/>
            <a:ext cx="3809056" cy="284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3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502">
            <a:off x="2963176" y="1984196"/>
            <a:ext cx="1676400" cy="4030459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70545" y="4918059"/>
            <a:ext cx="3070071" cy="369332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203 Food Banks Nationwide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-70936" y="4844940"/>
            <a:ext cx="6268910" cy="2055354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2" descr="http://t3.gstatic.com/images?q=tbn:ANd9GcRLdRCNOjpJz0wqVK8yMwOFxtAvOzmustri2z7goqEfzl5mALg&amp;t=1&amp;usg=__s4ma84JjXNs3RGnvlrD7UAJmxaY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181876"/>
            <a:ext cx="1587190" cy="2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97974" y="3623694"/>
            <a:ext cx="2946026" cy="327660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7024329" y="5444376"/>
            <a:ext cx="582022" cy="384909"/>
          </a:xfrm>
          <a:prstGeom prst="rightArrow">
            <a:avLst/>
          </a:prstGeom>
          <a:pattFill prst="wd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 descr="http://www.ampleharvest.org/simg/pantries/486_t.jpg">
            <a:hlinkClick r:id="rId7" tooltip="His Hands Food Cupbo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31" y="4123712"/>
            <a:ext cx="1820890" cy="2200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827895" y="3754380"/>
            <a:ext cx="2287806" cy="369332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 M Hungry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411" y="4300986"/>
            <a:ext cx="1774845" cy="3693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33.5K Pantries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70545" y="5312859"/>
            <a:ext cx="2941847" cy="408689"/>
            <a:chOff x="2070545" y="5312859"/>
            <a:chExt cx="2941847" cy="408689"/>
          </a:xfrm>
        </p:grpSpPr>
        <p:grpSp>
          <p:nvGrpSpPr>
            <p:cNvPr id="4" name="Group 3"/>
            <p:cNvGrpSpPr/>
            <p:nvPr/>
          </p:nvGrpSpPr>
          <p:grpSpPr>
            <a:xfrm>
              <a:off x="2070545" y="5312859"/>
              <a:ext cx="2941847" cy="408689"/>
              <a:chOff x="2838692" y="3276882"/>
              <a:chExt cx="2590533" cy="408689"/>
            </a:xfrm>
            <a:solidFill>
              <a:srgbClr val="FF0000"/>
            </a:solidFill>
          </p:grpSpPr>
          <p:sp>
            <p:nvSpPr>
              <p:cNvPr id="31" name="Right Arrow 30"/>
              <p:cNvSpPr/>
              <p:nvPr/>
            </p:nvSpPr>
            <p:spPr>
              <a:xfrm>
                <a:off x="4714600" y="3276882"/>
                <a:ext cx="714625" cy="40868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Flowchart: Collate 2"/>
              <p:cNvSpPr/>
              <p:nvPr/>
            </p:nvSpPr>
            <p:spPr>
              <a:xfrm rot="16200000">
                <a:off x="3676474" y="2543274"/>
                <a:ext cx="200344" cy="1875907"/>
              </a:xfrm>
              <a:prstGeom prst="flowChartCol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084607" y="5332537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917011" y="196601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Chokepoint in </a:t>
            </a:r>
            <a:r>
              <a:rPr lang="en-US" dirty="0"/>
              <a:t>our </a:t>
            </a:r>
            <a:r>
              <a:rPr lang="en-US" b="1" dirty="0"/>
              <a:t>food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74340" y="-1"/>
            <a:ext cx="1569660" cy="646331"/>
          </a:xfrm>
          <a:prstGeom prst="rect">
            <a:avLst/>
          </a:prstGeom>
          <a:gradFill>
            <a:gsLst>
              <a:gs pos="0">
                <a:srgbClr val="FFF200">
                  <a:alpha val="49000"/>
                </a:srgbClr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</a:t>
            </a:r>
          </a:p>
          <a:p>
            <a:r>
              <a:rPr lang="en-US" dirty="0" smtClean="0"/>
              <a:t>Chokepoints</a:t>
            </a:r>
            <a:endParaRPr lang="en-US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17" y="5636830"/>
            <a:ext cx="965876" cy="69183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600002" rev="0"/>
            </a:camera>
            <a:lightRig rig="threePt" dir="t"/>
          </a:scene3d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2725"/>
            <a:ext cx="1741490" cy="141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8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9139">
            <a:off x="3420824" y="1117122"/>
            <a:ext cx="1676400" cy="4030459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28353" y="4802646"/>
            <a:ext cx="6268910" cy="2055354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2" descr="http://t3.gstatic.com/images?q=tbn:ANd9GcRLdRCNOjpJz0wqVK8yMwOFxtAvOzmustri2z7goqEfzl5mALg&amp;t=1&amp;usg=__s4ma84JjXNs3RGnvlrD7UAJmxaY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181876"/>
            <a:ext cx="1587190" cy="2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1" y="1122938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1" y="1805412"/>
            <a:ext cx="66675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ww.agr.state.tx.us/vgn/tda/files/1848/26941_FoodBan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" y="4922194"/>
            <a:ext cx="1771729" cy="16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70545" y="4918059"/>
            <a:ext cx="3070071" cy="369332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203 Food Banks Nationwide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32">
            <a:off x="432969" y="1680527"/>
            <a:ext cx="588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70154" y="3581400"/>
            <a:ext cx="2895600" cy="3276600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7024329" y="5444376"/>
            <a:ext cx="582022" cy="384909"/>
          </a:xfrm>
          <a:prstGeom prst="rightArrow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6823" y="116244"/>
            <a:ext cx="7126577" cy="19411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27895" y="3754380"/>
            <a:ext cx="2287806" cy="369332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 M Hungry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411" y="4300986"/>
            <a:ext cx="1582484" cy="3693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33K Pantries</a:t>
            </a:r>
            <a:endParaRPr lang="en-US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3" y="2888610"/>
            <a:ext cx="2377673" cy="17817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07" y="5662297"/>
            <a:ext cx="717292" cy="9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66137" y="5786548"/>
            <a:ext cx="409632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84607" y="533253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73163" y="-4841"/>
            <a:ext cx="6218339" cy="4807487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7" descr="C:\MY FILES_____\websites\AmpleHarvest\mainwebsite_html\simg\HomePageImage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8687"/>
            <a:ext cx="1230027" cy="19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55283" y="116244"/>
            <a:ext cx="2159566" cy="369332"/>
          </a:xfrm>
          <a:prstGeom prst="rect">
            <a:avLst/>
          </a:prstGeom>
          <a:solidFill>
            <a:srgbClr val="00B050">
              <a:alpha val="5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40M home growers</a:t>
            </a:r>
            <a:endParaRPr lang="en-US" dirty="0"/>
          </a:p>
        </p:txBody>
      </p:sp>
      <p:pic>
        <p:nvPicPr>
          <p:cNvPr id="38" name="Picture 2" descr="http://www.ampleharvest.org/simg/pantries/486_t.jpg">
            <a:hlinkClick r:id="rId15" tooltip="His Hands Food Cupboard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31" y="4123712"/>
            <a:ext cx="1820890" cy="2200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070545" y="5312859"/>
            <a:ext cx="2941847" cy="408689"/>
            <a:chOff x="2838692" y="3276882"/>
            <a:chExt cx="2590533" cy="408689"/>
          </a:xfrm>
          <a:solidFill>
            <a:srgbClr val="FF0000"/>
          </a:solidFill>
        </p:grpSpPr>
        <p:sp>
          <p:nvSpPr>
            <p:cNvPr id="58" name="Right Arrow 57"/>
            <p:cNvSpPr/>
            <p:nvPr/>
          </p:nvSpPr>
          <p:spPr>
            <a:xfrm>
              <a:off x="4714600" y="3276882"/>
              <a:ext cx="714625" cy="40868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lowchart: Collate 58"/>
            <p:cNvSpPr/>
            <p:nvPr/>
          </p:nvSpPr>
          <p:spPr>
            <a:xfrm rot="16200000">
              <a:off x="3676474" y="2543274"/>
              <a:ext cx="200344" cy="1875907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574340" y="-1"/>
            <a:ext cx="1569660" cy="646331"/>
          </a:xfrm>
          <a:prstGeom prst="rect">
            <a:avLst/>
          </a:prstGeom>
          <a:gradFill>
            <a:gsLst>
              <a:gs pos="0">
                <a:srgbClr val="FFF200">
                  <a:alpha val="49000"/>
                </a:srgbClr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</a:t>
            </a:r>
          </a:p>
          <a:p>
            <a:r>
              <a:rPr lang="en-US" dirty="0" smtClean="0"/>
              <a:t>Chokepoints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64698" y="533253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5411" y="4300986"/>
            <a:ext cx="1697901" cy="3693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33.5K Pantries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45" y="5721503"/>
            <a:ext cx="78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5734669"/>
            <a:ext cx="78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8806" y="211509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fresh food we lose every day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9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remove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2.22222E-6 L -0.06667 0.2777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remove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.55556E-7 4.44444E-6 L -0.01007 0.237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18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remove" nodeType="withEffect">
                                  <p:stCondLst>
                                    <p:cond delay="1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96296E-6 L 0.12049 0.2372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32">
            <a:off x="5382349" y="4273242"/>
            <a:ext cx="377217" cy="6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24" y="5170676"/>
            <a:ext cx="333375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40" y="5691979"/>
            <a:ext cx="423837" cy="5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-30707" y="4809470"/>
            <a:ext cx="6268910" cy="2055354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1" y="1122938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1" y="1805412"/>
            <a:ext cx="66675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ww.agr.state.tx.us/vgn/tda/files/1848/26941_FoodBan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" y="4922194"/>
            <a:ext cx="1771729" cy="16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70545" y="4918059"/>
            <a:ext cx="3070071" cy="369332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203 Food Banks Nationwide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32">
            <a:off x="432969" y="1680527"/>
            <a:ext cx="588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827895" y="3754380"/>
            <a:ext cx="2287806" cy="369332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 M Hungry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411" y="4300986"/>
            <a:ext cx="1582484" cy="3693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33K Pantries</a:t>
            </a:r>
            <a:endParaRPr lang="en-US" b="1" dirty="0"/>
          </a:p>
        </p:txBody>
      </p:sp>
      <p:sp>
        <p:nvSpPr>
          <p:cNvPr id="37" name="Right Arrow 36"/>
          <p:cNvSpPr/>
          <p:nvPr/>
        </p:nvSpPr>
        <p:spPr>
          <a:xfrm>
            <a:off x="6955621" y="5445414"/>
            <a:ext cx="582022" cy="384909"/>
          </a:xfrm>
          <a:prstGeom prst="rightArrow">
            <a:avLst/>
          </a:prstGeom>
          <a:pattFill prst="wd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9" y="3008458"/>
            <a:ext cx="2217737" cy="16618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http://t3.gstatic.com/images?q=tbn:ANd9GcRLdRCNOjpJz0wqVK8yMwOFxtAvOzmustri2z7goqEfzl5mALg&amp;t=1&amp;usg=__s4ma84JjXNs3RGnvlrD7UAJmxaY=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181876"/>
            <a:ext cx="1587190" cy="2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5389" y="3656177"/>
            <a:ext cx="2895600" cy="3220873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70545" y="5312859"/>
            <a:ext cx="2941847" cy="1363912"/>
            <a:chOff x="2070545" y="5312859"/>
            <a:chExt cx="2941847" cy="1363912"/>
          </a:xfrm>
        </p:grpSpPr>
        <p:grpSp>
          <p:nvGrpSpPr>
            <p:cNvPr id="48" name="Group 47"/>
            <p:cNvGrpSpPr/>
            <p:nvPr/>
          </p:nvGrpSpPr>
          <p:grpSpPr>
            <a:xfrm>
              <a:off x="2070545" y="5312859"/>
              <a:ext cx="2941847" cy="1363912"/>
              <a:chOff x="2070545" y="5287391"/>
              <a:chExt cx="2941847" cy="136391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2307" y="5636829"/>
                <a:ext cx="717292" cy="95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3066137" y="5761080"/>
                <a:ext cx="409632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X</a:t>
                </a:r>
                <a:endParaRPr lang="en-US" sz="40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070545" y="5287391"/>
                <a:ext cx="2941847" cy="408689"/>
                <a:chOff x="2838692" y="3276882"/>
                <a:chExt cx="2590533" cy="408689"/>
              </a:xfrm>
            </p:grpSpPr>
            <p:sp>
              <p:nvSpPr>
                <p:cNvPr id="58" name="Right Arrow 57"/>
                <p:cNvSpPr/>
                <p:nvPr/>
              </p:nvSpPr>
              <p:spPr>
                <a:xfrm>
                  <a:off x="4714600" y="3276882"/>
                  <a:ext cx="714625" cy="408689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Flowchart: Collate 58"/>
                <p:cNvSpPr/>
                <p:nvPr/>
              </p:nvSpPr>
              <p:spPr>
                <a:xfrm rot="16200000">
                  <a:off x="3676474" y="2543274"/>
                  <a:ext cx="200344" cy="1875907"/>
                </a:xfrm>
                <a:prstGeom prst="flowChartCollat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257" y="5696080"/>
                <a:ext cx="7810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5727378"/>
                <a:ext cx="7810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4084607" y="5332537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210817" y="198973"/>
            <a:ext cx="7126577" cy="19411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0061" y="-4843"/>
            <a:ext cx="6218339" cy="4807487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55283" y="116244"/>
            <a:ext cx="2159566" cy="369332"/>
          </a:xfrm>
          <a:prstGeom prst="rect">
            <a:avLst/>
          </a:prstGeom>
          <a:solidFill>
            <a:srgbClr val="00B050">
              <a:alpha val="5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40M home growers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0"/>
            <a:ext cx="28956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Move Information–Not Food</a:t>
            </a:r>
            <a:endParaRPr lang="en-US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983539" y="613563"/>
            <a:ext cx="2516188" cy="2573243"/>
            <a:chOff x="2511424" y="3011488"/>
            <a:chExt cx="3355975" cy="2248969"/>
          </a:xfrm>
        </p:grpSpPr>
        <p:sp>
          <p:nvSpPr>
            <p:cNvPr id="14" name="Cloud"/>
            <p:cNvSpPr>
              <a:spLocks noChangeAspect="1" noEditPoints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11424" y="3011488"/>
              <a:ext cx="3355975" cy="2248969"/>
            </a:xfrm>
            <a:custGeom>
              <a:avLst/>
              <a:gdLst>
                <a:gd name="T0" fmla="*/ 1617394 w 21600"/>
                <a:gd name="T1" fmla="*/ 117080181 h 21600"/>
                <a:gd name="T2" fmla="*/ 260707675 w 21600"/>
                <a:gd name="T3" fmla="*/ 233910893 h 21600"/>
                <a:gd name="T4" fmla="*/ 520980627 w 21600"/>
                <a:gd name="T5" fmla="*/ 117080181 h 21600"/>
                <a:gd name="T6" fmla="*/ 260707675 w 21600"/>
                <a:gd name="T7" fmla="*/ 133883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" name="Picture 12" descr="C:\MY FILES_____\websites\AmpleHarvest\mainwebsite_html\downloads\AmpleHarvest-print-logo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3744670"/>
              <a:ext cx="2857784" cy="62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2" descr="http://www.ampleharvest.org/simg/pantries/486_t.jpg">
            <a:hlinkClick r:id="rId17" tooltip="His Hands Food Cupboard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31" y="4123712"/>
            <a:ext cx="1820890" cy="2200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58896" y="1228098"/>
            <a:ext cx="2282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if we could</a:t>
            </a:r>
          </a:p>
          <a:p>
            <a:r>
              <a:rPr lang="en-US" sz="1400" dirty="0" smtClean="0"/>
              <a:t>educate, encourage and</a:t>
            </a:r>
          </a:p>
          <a:p>
            <a:r>
              <a:rPr lang="en-US" sz="1400" dirty="0"/>
              <a:t>e</a:t>
            </a:r>
            <a:r>
              <a:rPr lang="en-US" sz="1400" dirty="0" smtClean="0"/>
              <a:t>mpower growers to </a:t>
            </a:r>
          </a:p>
          <a:p>
            <a:r>
              <a:rPr lang="en-US" sz="1400" dirty="0" smtClean="0"/>
              <a:t>donate excess fresh food?</a:t>
            </a:r>
            <a:endParaRPr lang="en-US" sz="1400" dirty="0"/>
          </a:p>
        </p:txBody>
      </p:sp>
      <p:pic>
        <p:nvPicPr>
          <p:cNvPr id="33" name="Picture 7" descr="C:\MY FILES_____\websites\AmpleHarvest\mainwebsite_html\simg\HomePageImage6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7" y="613563"/>
            <a:ext cx="1282354" cy="19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32">
            <a:off x="5382349" y="4273242"/>
            <a:ext cx="377217" cy="6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24" y="5170676"/>
            <a:ext cx="333375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40" y="5691979"/>
            <a:ext cx="423837" cy="5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-30707" y="4809470"/>
            <a:ext cx="6268910" cy="2055354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1" y="1122938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1" y="1805412"/>
            <a:ext cx="666750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ww.agr.state.tx.us/vgn/tda/files/1848/26941_FoodBan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" y="4922194"/>
            <a:ext cx="1771729" cy="16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70545" y="4918059"/>
            <a:ext cx="3070071" cy="369332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203 Food Banks Nationwide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32">
            <a:off x="432969" y="1680527"/>
            <a:ext cx="588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57112" y="2558945"/>
            <a:ext cx="586487" cy="1479655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27895" y="3754380"/>
            <a:ext cx="2287806" cy="369332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 M Hungry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411" y="4300986"/>
            <a:ext cx="1582484" cy="3693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33K Pantries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6961777" y="4802645"/>
            <a:ext cx="582022" cy="384909"/>
          </a:xfrm>
          <a:prstGeom prst="rightArrow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6955621" y="5445414"/>
            <a:ext cx="582022" cy="384909"/>
          </a:xfrm>
          <a:prstGeom prst="rightArrow">
            <a:avLst/>
          </a:prstGeom>
          <a:pattFill prst="wdUp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9" y="3008458"/>
            <a:ext cx="2217737" cy="16618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www.sustainablewestmilford.org/i/Com%20Garden/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9670" y="3234280"/>
            <a:ext cx="1914717" cy="14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t3.gstatic.com/images?q=tbn:ANd9GcRLdRCNOjpJz0wqVK8yMwOFxtAvOzmustri2z7goqEfzl5mALg&amp;t=1&amp;usg=__s4ma84JjXNs3RGnvlrD7UAJmxaY=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181876"/>
            <a:ext cx="1587190" cy="249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6" y="2705675"/>
            <a:ext cx="142875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0101" y="3643951"/>
            <a:ext cx="2895600" cy="3220873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070545" y="5312859"/>
            <a:ext cx="2941847" cy="1363912"/>
            <a:chOff x="2070545" y="5312859"/>
            <a:chExt cx="2941847" cy="1363912"/>
          </a:xfrm>
        </p:grpSpPr>
        <p:grpSp>
          <p:nvGrpSpPr>
            <p:cNvPr id="48" name="Group 47"/>
            <p:cNvGrpSpPr/>
            <p:nvPr/>
          </p:nvGrpSpPr>
          <p:grpSpPr>
            <a:xfrm>
              <a:off x="2070545" y="5312859"/>
              <a:ext cx="2941847" cy="1363912"/>
              <a:chOff x="2070545" y="5287391"/>
              <a:chExt cx="2941847" cy="1363912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2307" y="5636829"/>
                <a:ext cx="717292" cy="95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3066137" y="5761080"/>
                <a:ext cx="409632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X</a:t>
                </a:r>
                <a:endParaRPr lang="en-US" sz="40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2070545" y="5287391"/>
                <a:ext cx="2941847" cy="408689"/>
                <a:chOff x="2838692" y="3276882"/>
                <a:chExt cx="2590533" cy="408689"/>
              </a:xfrm>
            </p:grpSpPr>
            <p:sp>
              <p:nvSpPr>
                <p:cNvPr id="58" name="Right Arrow 57"/>
                <p:cNvSpPr/>
                <p:nvPr/>
              </p:nvSpPr>
              <p:spPr>
                <a:xfrm>
                  <a:off x="4714600" y="3276882"/>
                  <a:ext cx="714625" cy="408689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Flowchart: Collate 58"/>
                <p:cNvSpPr/>
                <p:nvPr/>
              </p:nvSpPr>
              <p:spPr>
                <a:xfrm rot="16200000">
                  <a:off x="3676474" y="2543274"/>
                  <a:ext cx="200344" cy="1875907"/>
                </a:xfrm>
                <a:prstGeom prst="flowChartCollat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257" y="5696080"/>
                <a:ext cx="7810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5727378"/>
                <a:ext cx="7810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4084607" y="5332537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210817" y="198973"/>
            <a:ext cx="7126577" cy="19411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762" y="1983"/>
            <a:ext cx="6218339" cy="4807487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55283" y="116244"/>
            <a:ext cx="2159566" cy="369332"/>
          </a:xfrm>
          <a:prstGeom prst="rect">
            <a:avLst/>
          </a:prstGeom>
          <a:solidFill>
            <a:srgbClr val="00B050">
              <a:alpha val="5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40M home growers</a:t>
            </a:r>
            <a:endParaRPr lang="en-US" dirty="0"/>
          </a:p>
        </p:txBody>
      </p:sp>
      <p:pic>
        <p:nvPicPr>
          <p:cNvPr id="33" name="Picture 7" descr="C:\MY FILES_____\websites\AmpleHarvest\mainwebsite_html\simg\HomePageImage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7" y="613563"/>
            <a:ext cx="1282354" cy="19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248400" y="0"/>
            <a:ext cx="28956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Move Information–Not Food</a:t>
            </a:r>
            <a:endParaRPr lang="en-US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983539" y="613563"/>
            <a:ext cx="2516188" cy="2573243"/>
            <a:chOff x="2511424" y="3011488"/>
            <a:chExt cx="3355975" cy="2248969"/>
          </a:xfrm>
        </p:grpSpPr>
        <p:sp>
          <p:nvSpPr>
            <p:cNvPr id="14" name="Cloud"/>
            <p:cNvSpPr>
              <a:spLocks noChangeAspect="1" noEditPoints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11424" y="3011488"/>
              <a:ext cx="3355975" cy="2248969"/>
            </a:xfrm>
            <a:custGeom>
              <a:avLst/>
              <a:gdLst>
                <a:gd name="T0" fmla="*/ 1617394 w 21600"/>
                <a:gd name="T1" fmla="*/ 117080181 h 21600"/>
                <a:gd name="T2" fmla="*/ 260707675 w 21600"/>
                <a:gd name="T3" fmla="*/ 233910893 h 21600"/>
                <a:gd name="T4" fmla="*/ 520980627 w 21600"/>
                <a:gd name="T5" fmla="*/ 117080181 h 21600"/>
                <a:gd name="T6" fmla="*/ 260707675 w 21600"/>
                <a:gd name="T7" fmla="*/ 133883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5" name="Picture 12" descr="C:\MY FILES_____\websites\AmpleHarvest\mainwebsite_html\downloads\AmpleHarvest-print-logo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3744670"/>
              <a:ext cx="2857784" cy="62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1628906" y="1529338"/>
            <a:ext cx="1354633" cy="0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 rot="1926310">
            <a:off x="1204691" y="2879857"/>
            <a:ext cx="4160852" cy="4086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 descr="http://www.ampleharvest.org/simg/pantries/486_t.jpg">
            <a:hlinkClick r:id="rId19" tooltip="His Hands Food Cupboard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31" y="4123712"/>
            <a:ext cx="1820890" cy="2200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2556" y="1159081"/>
            <a:ext cx="1471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Find A Nearby</a:t>
            </a:r>
          </a:p>
          <a:p>
            <a:pPr algn="ctr"/>
            <a:r>
              <a:rPr lang="en-US" sz="1600" dirty="0" smtClean="0"/>
              <a:t>Pantry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4069015">
            <a:off x="4890253" y="2879118"/>
            <a:ext cx="147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Register to be Searchable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1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>
        <p:fade/>
      </p:transition>
    </mc:Choice>
    <mc:Fallback xmlns="">
      <p:transition spd="slow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07 L 0.53681 0.5046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25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remove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3.33333E-6 4.58709E-6 L 0.53334 0.3832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9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00"/>
                            </p:stCondLst>
                            <p:childTnLst>
                              <p:par>
                                <p:cTn id="29" presetID="42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51 -0.0294 L 0.59549 0.3317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80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70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2757E-6 L 0.28334 4.22757E-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94444E-6 2.71045E-6 L 0.26337 -0.00347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remove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4.62535E-8 L 0.26667 0.01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a.akamaihd.net/hphotos-ak-snc6/267844_10150345165209408_211686674407_10175053_392670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19800" cy="52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805586"/>
            <a:ext cx="7924800" cy="1600438"/>
          </a:xfrm>
          <a:prstGeom prst="rect">
            <a:avLst/>
          </a:prstGeom>
          <a:gradFill>
            <a:gsLst>
              <a:gs pos="0">
                <a:srgbClr val="DDEBCF"/>
              </a:gs>
              <a:gs pos="100000">
                <a:srgbClr val="9CB86E">
                  <a:alpha val="36000"/>
                </a:srgbClr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Innovations: 		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new infrastructure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transportation costs. 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-Uses already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resources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excess food, food pantries, technology and growers altruism.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--Feedback loop from pantries creates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efficienc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for the first time.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-Growers behavioral change towards donating for the rest of their gardening life.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0"/>
            <a:ext cx="19050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Impact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5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MY FILES_____\websites\AmpleHarvest\mainwebsite_html\simg\HomePage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530600"/>
            <a:ext cx="1636309" cy="212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:\MY FILES_____\websites\AmpleHarvest\mainwebsite_html\simg\HomePageImage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09" y="2362200"/>
            <a:ext cx="1371600" cy="17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MY FILES_____\websites\AmpleHarvest\mainwebsite_html\simg\HomePageImag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05" y="4872037"/>
            <a:ext cx="1529982" cy="18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0"/>
            <a:ext cx="19050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Impact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592" y="2005642"/>
            <a:ext cx="4846608" cy="4801314"/>
          </a:xfrm>
          <a:prstGeom prst="rect">
            <a:avLst/>
          </a:prstGeom>
          <a:gradFill>
            <a:gsLst>
              <a:gs pos="0">
                <a:srgbClr val="DDEBCF"/>
              </a:gs>
              <a:gs pos="100000">
                <a:srgbClr val="9CB86E">
                  <a:alpha val="36000"/>
                </a:srgbClr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Innovations: 	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/>
              <a:t>Reduced waste stream</a:t>
            </a:r>
            <a:r>
              <a:rPr lang="en-US" sz="1600" dirty="0"/>
              <a:t>, carbon footprint of pantry and lowered transportation environmental and fiscal costs of the food.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“Just in time” inventory logic built into AmpleHarvest.org assures availability of food hours after harvesting while </a:t>
            </a:r>
            <a:r>
              <a:rPr lang="en-US" sz="1600" b="1" dirty="0"/>
              <a:t>eliminating refrigeration and storage issues.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Viral spread </a:t>
            </a:r>
            <a:r>
              <a:rPr lang="en-US" sz="1600" dirty="0"/>
              <a:t>of opportunity by current donors to neighboring growers that the solution to hunger is in your back yard.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Reduced reliance on excess locally grown produce takes </a:t>
            </a:r>
            <a:r>
              <a:rPr lang="en-US" sz="1600" b="1" dirty="0"/>
              <a:t>fiscal pressure off tax payers </a:t>
            </a:r>
            <a:r>
              <a:rPr lang="en-US" sz="1600" dirty="0"/>
              <a:t>as well as the pantries themselves.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National healthcare costs reduced</a:t>
            </a:r>
            <a:r>
              <a:rPr lang="en-US" sz="1600" dirty="0"/>
              <a:t> by increased availability of healthy food.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Millions able to contribute food </a:t>
            </a:r>
            <a:r>
              <a:rPr lang="en-US" sz="1600" dirty="0"/>
              <a:t>to charity while cash strapped themselves.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3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82" y="1905000"/>
            <a:ext cx="5472114" cy="45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703003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many growers live within 250 sq. mile area?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0"/>
            <a:ext cx="1905000" cy="615553"/>
          </a:xfrm>
          <a:prstGeom prst="rect">
            <a:avLst/>
          </a:prstGeom>
          <a:gradFill>
            <a:gsLst>
              <a:gs pos="0">
                <a:srgbClr val="FFF200"/>
              </a:gs>
              <a:gs pos="78000">
                <a:srgbClr val="FF7A00">
                  <a:alpha val="87000"/>
                </a:srgbClr>
              </a:gs>
              <a:gs pos="87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 Innovation: </a:t>
            </a:r>
          </a:p>
          <a:p>
            <a:r>
              <a:rPr lang="en-US" sz="1600" b="1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  <p:tag name="DVSECTIONID" val="oEisb2cs6FUJZrRPlfei1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aZOAU9P2Y85iIxNti2T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SKYzMCtqOoKWXGRkOlnq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PwIAPvecFOFeCOg400nD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g3phc9bFx8YKcrSE41DE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0q7Nvevw195iDrfodqq4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0q7Nvevw195iDrfodqq4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7d5IUSea7WVPn7u5o7j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7d5IUSea7WVPn7u5o7j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  <p:tag name="DVSECTIONID" val="oEisb2cs6FUJZrRPlfei1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yPt1z1tLdfiRenAtIQo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yPt1z1tLdfiRenAtIQo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yPt1z1tLdfiRenAtIQo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o5hbLAu1bJQnZoj7VXp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aZOAU9P2Y85iIxNti2T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gyPt1z1tLdfiRenAtIQo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o5hbLAu1bJQnZoj7VXp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32079</TotalTime>
  <Words>596</Words>
  <Application>Microsoft Office PowerPoint</Application>
  <PresentationFormat>On-screen Show (4:3)</PresentationFormat>
  <Paragraphs>176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goppenheimer</dc:creator>
  <cp:lastModifiedBy>goppenheimer</cp:lastModifiedBy>
  <cp:revision>889</cp:revision>
  <dcterms:created xsi:type="dcterms:W3CDTF">2009-09-21T17:43:36Z</dcterms:created>
  <dcterms:modified xsi:type="dcterms:W3CDTF">2014-03-14T18:56:47Z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1qHoxx8jjdzPTVzc84eYozwf-qnfedj1lVEQFIkiuUrk</vt:lpwstr>
  </property>
  <property fmtid="{D5CDD505-2E9C-101B-9397-08002B2CF9AE}" pid="3" name="Google.Documents.RevisionId">
    <vt:lpwstr>09106160323398815413</vt:lpwstr>
  </property>
  <property fmtid="{D5CDD505-2E9C-101B-9397-08002B2CF9AE}" pid="4" name="Google.Documents.PreviousRevisionId">
    <vt:lpwstr>03310660398902486181</vt:lpwstr>
  </property>
  <property fmtid="{D5CDD505-2E9C-101B-9397-08002B2CF9AE}" pid="5" name="Google.Documents.PluginVersion">
    <vt:lpwstr>2.0.2424.7283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